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73" r:id="rId4"/>
    <p:sldId id="274" r:id="rId5"/>
    <p:sldId id="275" r:id="rId6"/>
    <p:sldId id="295" r:id="rId7"/>
    <p:sldId id="296" r:id="rId8"/>
    <p:sldId id="258" r:id="rId9"/>
    <p:sldId id="286" r:id="rId10"/>
    <p:sldId id="261" r:id="rId11"/>
    <p:sldId id="259" r:id="rId12"/>
    <p:sldId id="276" r:id="rId13"/>
    <p:sldId id="297" r:id="rId14"/>
    <p:sldId id="263" r:id="rId15"/>
    <p:sldId id="299" r:id="rId16"/>
    <p:sldId id="298" r:id="rId17"/>
    <p:sldId id="264" r:id="rId18"/>
    <p:sldId id="277" r:id="rId19"/>
    <p:sldId id="278" r:id="rId20"/>
    <p:sldId id="279" r:id="rId21"/>
    <p:sldId id="280" r:id="rId22"/>
    <p:sldId id="281" r:id="rId23"/>
    <p:sldId id="289" r:id="rId24"/>
    <p:sldId id="284" r:id="rId25"/>
    <p:sldId id="272" r:id="rId26"/>
    <p:sldId id="285" r:id="rId27"/>
    <p:sldId id="267"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67071-2512-433D-B5BB-E3C89B4C3DBA}" type="datetimeFigureOut">
              <a:rPr lang="en-US" smtClean="0"/>
              <a:t>9/6/2017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B7559-C383-4A9B-A648-420365ABBC45}" type="slidenum">
              <a:rPr lang="en-US" smtClean="0"/>
              <a:t>‹#›</a:t>
            </a:fld>
            <a:endParaRPr lang="en-US"/>
          </a:p>
        </p:txBody>
      </p:sp>
    </p:spTree>
    <p:extLst>
      <p:ext uri="{BB962C8B-B14F-4D97-AF65-F5344CB8AC3E}">
        <p14:creationId xmlns:p14="http://schemas.microsoft.com/office/powerpoint/2010/main" val="366621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states</a:t>
            </a:r>
            <a:r>
              <a:rPr lang="en-US" baseline="0" dirty="0" smtClean="0"/>
              <a:t> in China during the Warring States period fighting the Zhou for control.</a:t>
            </a:r>
            <a:endParaRPr lang="en-US" dirty="0"/>
          </a:p>
        </p:txBody>
      </p:sp>
      <p:sp>
        <p:nvSpPr>
          <p:cNvPr id="4" name="Slide Number Placeholder 3"/>
          <p:cNvSpPr>
            <a:spLocks noGrp="1"/>
          </p:cNvSpPr>
          <p:nvPr>
            <p:ph type="sldNum" sz="quarter" idx="10"/>
          </p:nvPr>
        </p:nvSpPr>
        <p:spPr/>
        <p:txBody>
          <a:bodyPr/>
          <a:lstStyle/>
          <a:p>
            <a:fld id="{828B7559-C383-4A9B-A648-420365ABBC45}" type="slidenum">
              <a:rPr lang="en-US" smtClean="0"/>
              <a:t>4</a:t>
            </a:fld>
            <a:endParaRPr lang="en-US"/>
          </a:p>
        </p:txBody>
      </p:sp>
    </p:spTree>
    <p:extLst>
      <p:ext uri="{BB962C8B-B14F-4D97-AF65-F5344CB8AC3E}">
        <p14:creationId xmlns:p14="http://schemas.microsoft.com/office/powerpoint/2010/main" val="393802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Drama: </a:t>
            </a:r>
            <a:r>
              <a:rPr lang="en-US" baseline="0" dirty="0" smtClean="0"/>
              <a:t> he discovered there was a plot against his life – between his mother and her lover, Lao Ai and the Prime Minister Lu Bu Wei.  So, he had his mom banished and her lover, Lu Bu Wei, committed suicide.  Huang also had his step brothers killed. So, he became very untrusting and never took a wife.</a:t>
            </a:r>
            <a:endParaRPr lang="en-US" dirty="0" smtClean="0"/>
          </a:p>
        </p:txBody>
      </p:sp>
      <p:sp>
        <p:nvSpPr>
          <p:cNvPr id="4" name="Slide Number Placeholder 3"/>
          <p:cNvSpPr>
            <a:spLocks noGrp="1"/>
          </p:cNvSpPr>
          <p:nvPr>
            <p:ph type="sldNum" sz="quarter" idx="10"/>
          </p:nvPr>
        </p:nvSpPr>
        <p:spPr/>
        <p:txBody>
          <a:bodyPr/>
          <a:lstStyle/>
          <a:p>
            <a:fld id="{828B7559-C383-4A9B-A648-420365ABBC45}" type="slidenum">
              <a:rPr lang="en-US" smtClean="0"/>
              <a:t>5</a:t>
            </a:fld>
            <a:endParaRPr lang="en-US"/>
          </a:p>
        </p:txBody>
      </p:sp>
    </p:spTree>
    <p:extLst>
      <p:ext uri="{BB962C8B-B14F-4D97-AF65-F5344CB8AC3E}">
        <p14:creationId xmlns:p14="http://schemas.microsoft.com/office/powerpoint/2010/main" val="111528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Wall of the Qin, not the real Great</a:t>
            </a:r>
            <a:r>
              <a:rPr lang="en-US" baseline="0" dirty="0" smtClean="0"/>
              <a:t> Wall of today- that’s the Ming.  </a:t>
            </a:r>
            <a:endParaRPr lang="en-US" dirty="0"/>
          </a:p>
        </p:txBody>
      </p:sp>
      <p:sp>
        <p:nvSpPr>
          <p:cNvPr id="4" name="Slide Number Placeholder 3"/>
          <p:cNvSpPr>
            <a:spLocks noGrp="1"/>
          </p:cNvSpPr>
          <p:nvPr>
            <p:ph type="sldNum" sz="quarter" idx="10"/>
          </p:nvPr>
        </p:nvSpPr>
        <p:spPr/>
        <p:txBody>
          <a:bodyPr/>
          <a:lstStyle/>
          <a:p>
            <a:fld id="{828B7559-C383-4A9B-A648-420365ABBC45}" type="slidenum">
              <a:rPr lang="en-US" smtClean="0"/>
              <a:t>7</a:t>
            </a:fld>
            <a:endParaRPr lang="en-US"/>
          </a:p>
        </p:txBody>
      </p:sp>
    </p:spTree>
    <p:extLst>
      <p:ext uri="{BB962C8B-B14F-4D97-AF65-F5344CB8AC3E}">
        <p14:creationId xmlns:p14="http://schemas.microsoft.com/office/powerpoint/2010/main" val="282004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Legalism = Totalitarian</a:t>
            </a:r>
            <a:r>
              <a:rPr lang="en-US" baseline="0" dirty="0" smtClean="0"/>
              <a:t> political system (subordinate individual for the needs of the state). </a:t>
            </a:r>
            <a:endParaRPr lang="en-US" dirty="0"/>
          </a:p>
        </p:txBody>
      </p:sp>
      <p:sp>
        <p:nvSpPr>
          <p:cNvPr id="4" name="Slide Number Placeholder 3"/>
          <p:cNvSpPr>
            <a:spLocks noGrp="1"/>
          </p:cNvSpPr>
          <p:nvPr>
            <p:ph type="sldNum" sz="quarter" idx="10"/>
          </p:nvPr>
        </p:nvSpPr>
        <p:spPr/>
        <p:txBody>
          <a:bodyPr/>
          <a:lstStyle/>
          <a:p>
            <a:fld id="{828B7559-C383-4A9B-A648-420365ABBC45}" type="slidenum">
              <a:rPr lang="en-US" smtClean="0"/>
              <a:t>10</a:t>
            </a:fld>
            <a:endParaRPr lang="en-US"/>
          </a:p>
        </p:txBody>
      </p:sp>
    </p:spTree>
    <p:extLst>
      <p:ext uri="{BB962C8B-B14F-4D97-AF65-F5344CB8AC3E}">
        <p14:creationId xmlns:p14="http://schemas.microsoft.com/office/powerpoint/2010/main" val="155251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1CE43-1C55-4DC8-9019-DDC8E41DCFA8}" type="slidenum">
              <a:rPr lang="en-US" smtClean="0"/>
              <a:t>14</a:t>
            </a:fld>
            <a:endParaRPr lang="en-US"/>
          </a:p>
        </p:txBody>
      </p:sp>
    </p:spTree>
    <p:extLst>
      <p:ext uri="{BB962C8B-B14F-4D97-AF65-F5344CB8AC3E}">
        <p14:creationId xmlns:p14="http://schemas.microsoft.com/office/powerpoint/2010/main" val="305750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Civil service</a:t>
            </a:r>
            <a:r>
              <a:rPr lang="en-US" baseline="0" dirty="0" smtClean="0"/>
              <a:t> exam </a:t>
            </a:r>
            <a:endParaRPr lang="en-US" dirty="0"/>
          </a:p>
        </p:txBody>
      </p:sp>
      <p:sp>
        <p:nvSpPr>
          <p:cNvPr id="4" name="Slide Number Placeholder 3"/>
          <p:cNvSpPr>
            <a:spLocks noGrp="1"/>
          </p:cNvSpPr>
          <p:nvPr>
            <p:ph type="sldNum" sz="quarter" idx="10"/>
          </p:nvPr>
        </p:nvSpPr>
        <p:spPr/>
        <p:txBody>
          <a:bodyPr/>
          <a:lstStyle/>
          <a:p>
            <a:fld id="{828B7559-C383-4A9B-A648-420365ABBC45}" type="slidenum">
              <a:rPr lang="en-US" smtClean="0"/>
              <a:t>19</a:t>
            </a:fld>
            <a:endParaRPr lang="en-US"/>
          </a:p>
        </p:txBody>
      </p:sp>
    </p:spTree>
    <p:extLst>
      <p:ext uri="{BB962C8B-B14F-4D97-AF65-F5344CB8AC3E}">
        <p14:creationId xmlns:p14="http://schemas.microsoft.com/office/powerpoint/2010/main" val="301602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Egyptian</a:t>
            </a:r>
            <a:r>
              <a:rPr lang="en-US" baseline="0" dirty="0" smtClean="0"/>
              <a:t> society: Women rulers; not seen in other river valley civilizations</a:t>
            </a:r>
            <a:endParaRPr lang="en-US" dirty="0"/>
          </a:p>
        </p:txBody>
      </p:sp>
      <p:sp>
        <p:nvSpPr>
          <p:cNvPr id="4" name="Slide Number Placeholder 3"/>
          <p:cNvSpPr>
            <a:spLocks noGrp="1"/>
          </p:cNvSpPr>
          <p:nvPr>
            <p:ph type="sldNum" sz="quarter" idx="10"/>
          </p:nvPr>
        </p:nvSpPr>
        <p:spPr/>
        <p:txBody>
          <a:bodyPr/>
          <a:lstStyle/>
          <a:p>
            <a:fld id="{BD81CE43-1C55-4DC8-9019-DDC8E41DCFA8}" type="slidenum">
              <a:rPr lang="en-US" smtClean="0"/>
              <a:t>27</a:t>
            </a:fld>
            <a:endParaRPr lang="en-US"/>
          </a:p>
        </p:txBody>
      </p:sp>
    </p:spTree>
    <p:extLst>
      <p:ext uri="{BB962C8B-B14F-4D97-AF65-F5344CB8AC3E}">
        <p14:creationId xmlns:p14="http://schemas.microsoft.com/office/powerpoint/2010/main" val="305750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3175" y="2438400"/>
            <a:ext cx="9147175" cy="1063625"/>
            <a:chOff x="-2" y="1536"/>
            <a:chExt cx="5762" cy="670"/>
          </a:xfrm>
        </p:grpSpPr>
        <p:grpSp>
          <p:nvGrpSpPr>
            <p:cNvPr id="4099" name="Group 3"/>
            <p:cNvGrpSpPr>
              <a:grpSpLocks/>
            </p:cNvGrpSpPr>
            <p:nvPr/>
          </p:nvGrpSpPr>
          <p:grpSpPr bwMode="auto">
            <a:xfrm flipH="1">
              <a:off x="-2" y="1562"/>
              <a:ext cx="5762" cy="638"/>
              <a:chOff x="-2" y="1562"/>
              <a:chExt cx="5762" cy="638"/>
            </a:xfrm>
          </p:grpSpPr>
          <p:sp>
            <p:nvSpPr>
              <p:cNvPr id="4100"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1"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2"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3"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4"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5"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6"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7"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8"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09"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0"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1"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2"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3"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4"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5"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6"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7"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18"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4119"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4120"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noProof="0" smtClean="0"/>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US" noProof="0" smtClean="0"/>
              <a:t>Click to edit Master subtitle style</a:t>
            </a:r>
          </a:p>
        </p:txBody>
      </p:sp>
      <p:sp>
        <p:nvSpPr>
          <p:cNvPr id="4123" name="Rectangle 27"/>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p>
        </p:txBody>
      </p:sp>
      <p:sp>
        <p:nvSpPr>
          <p:cNvPr id="4124" name="Rectangle 28"/>
          <p:cNvSpPr>
            <a:spLocks noGrp="1" noChangeArrowheads="1"/>
          </p:cNvSpPr>
          <p:nvPr>
            <p:ph type="ftr" sz="quarter" idx="3"/>
          </p:nvPr>
        </p:nvSpPr>
        <p:spPr/>
        <p:txBody>
          <a:bodyPr/>
          <a:lstStyle>
            <a:lvl1pPr>
              <a:defRPr>
                <a:solidFill>
                  <a:srgbClr val="000000"/>
                </a:solidFill>
              </a:defRPr>
            </a:lvl1pPr>
          </a:lstStyle>
          <a:p>
            <a:endParaRPr lang="en-US"/>
          </a:p>
        </p:txBody>
      </p:sp>
      <p:sp>
        <p:nvSpPr>
          <p:cNvPr id="4125" name="Rectangle 29"/>
          <p:cNvSpPr>
            <a:spLocks noGrp="1" noChangeArrowheads="1"/>
          </p:cNvSpPr>
          <p:nvPr>
            <p:ph type="sldNum" sz="quarter" idx="4"/>
          </p:nvPr>
        </p:nvSpPr>
        <p:spPr/>
        <p:txBody>
          <a:bodyPr/>
          <a:lstStyle>
            <a:lvl1pPr>
              <a:defRPr>
                <a:solidFill>
                  <a:srgbClr val="000000"/>
                </a:solidFill>
              </a:defRPr>
            </a:lvl1pPr>
          </a:lstStyle>
          <a:p>
            <a:fld id="{DCE85537-484A-40C0-B34F-660D6CC5FAD9}" type="slidenum">
              <a:rPr lang="en-US"/>
              <a:pPr/>
              <a:t>‹#›</a:t>
            </a:fld>
            <a:endParaRPr lang="en-US"/>
          </a:p>
        </p:txBody>
      </p:sp>
    </p:spTree>
    <p:extLst>
      <p:ext uri="{BB962C8B-B14F-4D97-AF65-F5344CB8AC3E}">
        <p14:creationId xmlns:p14="http://schemas.microsoft.com/office/powerpoint/2010/main" val="405754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270713-4C6F-4258-9818-4B972555D3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5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190450-42F2-4BE9-9446-09F22B1C45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9858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1" name="Freeform 7"/>
              <p:cNvSpPr>
                <a:spLocks/>
              </p:cNvSpPr>
              <p:nvPr/>
            </p:nvSpPr>
            <p:spPr bwMode="ltGray">
              <a:xfrm rot="-5400000">
                <a:off x="-58"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4" name="Freeform 10"/>
              <p:cNvSpPr>
                <a:spLocks/>
              </p:cNvSpPr>
              <p:nvPr/>
            </p:nvSpPr>
            <p:spPr bwMode="ltGray">
              <a:xfrm rot="-5400000">
                <a:off x="154" y="1727"/>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5" name="Freeform 11"/>
              <p:cNvSpPr>
                <a:spLocks/>
              </p:cNvSpPr>
              <p:nvPr/>
            </p:nvSpPr>
            <p:spPr bwMode="ltGray">
              <a:xfrm rot="-5400000">
                <a:off x="321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7" name="Freeform 13"/>
              <p:cNvSpPr>
                <a:spLocks/>
              </p:cNvSpPr>
              <p:nvPr/>
            </p:nvSpPr>
            <p:spPr bwMode="ltGray">
              <a:xfrm rot="-5400000">
                <a:off x="1828"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21" name="Freeform 17"/>
              <p:cNvSpPr>
                <a:spLocks/>
              </p:cNvSpPr>
              <p:nvPr/>
            </p:nvSpPr>
            <p:spPr bwMode="ltGray">
              <a:xfrm rot="-5400000">
                <a:off x="407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23" name="Freeform 19"/>
              <p:cNvSpPr>
                <a:spLocks/>
              </p:cNvSpPr>
              <p:nvPr/>
            </p:nvSpPr>
            <p:spPr bwMode="ltGray">
              <a:xfrm rot="-5400000">
                <a:off x="4582"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25" name="Freeform 21"/>
              <p:cNvSpPr>
                <a:spLocks/>
              </p:cNvSpPr>
              <p:nvPr/>
            </p:nvSpPr>
            <p:spPr bwMode="ltGray">
              <a:xfrm rot="-5400000">
                <a:off x="5082"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3B8EC7EC-B3C2-41A3-9B5C-E55A27E35611}" type="slidenum">
              <a:rPr lang="en-US"/>
              <a:pPr>
                <a:defRPr/>
              </a:pPr>
              <a:t>‹#›</a:t>
            </a:fld>
            <a:endParaRPr lang="en-US"/>
          </a:p>
        </p:txBody>
      </p:sp>
    </p:spTree>
    <p:extLst>
      <p:ext uri="{BB962C8B-B14F-4D97-AF65-F5344CB8AC3E}">
        <p14:creationId xmlns:p14="http://schemas.microsoft.com/office/powerpoint/2010/main" val="816156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D29BA2B4-DB0E-4279-8BFB-84C4AE7DBB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153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34C3510A-6BA8-4637-B02C-35DA2B8C45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517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05C5212B-8610-49F6-92B5-AE0DDC687A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65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23BAA1BC-B151-4118-933E-0A3DA05D9A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1684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4092480D-B23D-47B9-816B-4DF28090C9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6386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90462556-B0DD-4798-A4F6-D411301A54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544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12FEB265-38BB-4BBD-9B5D-38C546DBFC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881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34E489-BC7F-464E-B0B0-D195DC6BDC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9544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846D938D-1AC2-47CB-AFAF-A778DC9561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760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D6020BE7-8F07-43A0-B7CE-817CEFF43D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984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D7365AD8-6C92-4F38-9E54-9F9935C871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8290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574A4AD-27FC-4CE5-A2F7-0574721F53AF}" type="datetimeFigureOut">
              <a:rPr lang="en-US" smtClean="0"/>
              <a:pPr/>
              <a:t>9/6/2017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51F4F9C-6B5F-45E0-9ADF-284F82D8933D}" type="slidenum">
              <a:rPr lang="en-US" smtClean="0"/>
              <a:pPr/>
              <a:t>‹#›</a:t>
            </a:fld>
            <a:endParaRPr lang="en-US"/>
          </a:p>
        </p:txBody>
      </p:sp>
    </p:spTree>
    <p:extLst>
      <p:ext uri="{BB962C8B-B14F-4D97-AF65-F5344CB8AC3E}">
        <p14:creationId xmlns:p14="http://schemas.microsoft.com/office/powerpoint/2010/main" val="1477623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74A4AD-27FC-4CE5-A2F7-0574721F53AF}" type="datetimeFigureOut">
              <a:rPr lang="en-US" smtClean="0">
                <a:solidFill>
                  <a:prstClr val="black"/>
                </a:solidFill>
              </a:rPr>
              <a:pPr/>
              <a:t>9/6/2017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951F4F9C-6B5F-45E0-9ADF-284F82D8933D}"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580699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74A4AD-27FC-4CE5-A2F7-0574721F53AF}" type="datetimeFigureOut">
              <a:rPr lang="en-US" smtClean="0">
                <a:solidFill>
                  <a:prstClr val="white"/>
                </a:solidFill>
              </a:rPr>
              <a:pPr/>
              <a:t>9/6/2017</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951F4F9C-6B5F-45E0-9ADF-284F82D8933D}"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4997151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74A4AD-27FC-4CE5-A2F7-0574721F53AF}" type="datetimeFigureOut">
              <a:rPr lang="en-US" smtClean="0">
                <a:solidFill>
                  <a:prstClr val="white"/>
                </a:solidFill>
              </a:rPr>
              <a:pPr/>
              <a:t>9/6/2017</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951F4F9C-6B5F-45E0-9ADF-284F82D8933D}"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2874494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574A4AD-27FC-4CE5-A2F7-0574721F53AF}" type="datetimeFigureOut">
              <a:rPr lang="en-US" smtClean="0">
                <a:solidFill>
                  <a:prstClr val="black"/>
                </a:solidFill>
              </a:rPr>
              <a:pPr/>
              <a:t>9/6/2017</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951F4F9C-6B5F-45E0-9ADF-284F82D893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160358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574A4AD-27FC-4CE5-A2F7-0574721F53AF}" type="datetimeFigureOut">
              <a:rPr lang="en-US" smtClean="0">
                <a:solidFill>
                  <a:prstClr val="white"/>
                </a:solidFill>
              </a:rPr>
              <a:pPr/>
              <a:t>9/6/2017</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951F4F9C-6B5F-45E0-9ADF-284F82D8933D}"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3830564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574A4AD-27FC-4CE5-A2F7-0574721F53AF}" type="datetimeFigureOut">
              <a:rPr lang="en-US" smtClean="0">
                <a:solidFill>
                  <a:prstClr val="black"/>
                </a:solidFill>
              </a:rPr>
              <a:pPr/>
              <a:t>9/6/2017</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951F4F9C-6B5F-45E0-9ADF-284F82D893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04389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28C69C-2CBC-424A-9682-2B301565DB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627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574A4AD-27FC-4CE5-A2F7-0574721F53AF}" type="datetimeFigureOut">
              <a:rPr lang="en-US" smtClean="0">
                <a:solidFill>
                  <a:prstClr val="black"/>
                </a:solidFill>
              </a:rPr>
              <a:pPr/>
              <a:t>9/6/2017</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951F4F9C-6B5F-45E0-9ADF-284F82D893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150154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574A4AD-27FC-4CE5-A2F7-0574721F53AF}" type="datetimeFigureOut">
              <a:rPr lang="en-US" smtClean="0">
                <a:solidFill>
                  <a:prstClr val="white"/>
                </a:solidFill>
              </a:rPr>
              <a:pPr/>
              <a:t>9/6/2017</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51F4F9C-6B5F-45E0-9ADF-284F82D8933D}"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8683155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74A4AD-27FC-4CE5-A2F7-0574721F53AF}" type="datetimeFigureOut">
              <a:rPr lang="en-US" smtClean="0">
                <a:solidFill>
                  <a:prstClr val="black"/>
                </a:solidFill>
              </a:rPr>
              <a:pPr/>
              <a:t>9/6/2017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951F4F9C-6B5F-45E0-9ADF-284F82D893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7028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74A4AD-27FC-4CE5-A2F7-0574721F53AF}" type="datetimeFigureOut">
              <a:rPr lang="en-US" smtClean="0">
                <a:solidFill>
                  <a:prstClr val="black"/>
                </a:solidFill>
              </a:rPr>
              <a:pPr/>
              <a:t>9/6/2017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951F4F9C-6B5F-45E0-9ADF-284F82D893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6723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62FB0F7-33FE-4D43-AE08-F86D8C6C9193}" type="slidenum">
              <a:rPr lang="en-US"/>
              <a:pPr>
                <a:defRPr/>
              </a:pPr>
              <a:t>‹#›</a:t>
            </a:fld>
            <a:endParaRPr lang="en-US"/>
          </a:p>
        </p:txBody>
      </p:sp>
    </p:spTree>
    <p:extLst>
      <p:ext uri="{BB962C8B-B14F-4D97-AF65-F5344CB8AC3E}">
        <p14:creationId xmlns:p14="http://schemas.microsoft.com/office/powerpoint/2010/main" val="2934812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55738" y="457200"/>
            <a:ext cx="7451725"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560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972B76-047F-4F23-B15E-EC907B2C30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548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FC0AE85-BA70-4D06-9622-34B9C499B2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019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D0A28A7-A91B-4B42-A425-F212BCA932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357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4AB82C-3365-4D40-8326-16748E0C75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465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4D3F32-6EC5-443D-B545-8E425F7C65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203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DA565B-DABE-4E48-9C58-269D08CB2A9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482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4763"/>
            <a:ext cx="1063625" cy="6858001"/>
            <a:chOff x="0" y="-3"/>
            <a:chExt cx="670" cy="4320"/>
          </a:xfrm>
        </p:grpSpPr>
        <p:grpSp>
          <p:nvGrpSpPr>
            <p:cNvPr id="3075" name="Group 3"/>
            <p:cNvGrpSpPr>
              <a:grpSpLocks/>
            </p:cNvGrpSpPr>
            <p:nvPr/>
          </p:nvGrpSpPr>
          <p:grpSpPr bwMode="auto">
            <a:xfrm rot="16200000" flipH="1">
              <a:off x="-1815" y="1838"/>
              <a:ext cx="4320" cy="638"/>
              <a:chOff x="-2" y="1562"/>
              <a:chExt cx="5762" cy="638"/>
            </a:xfrm>
          </p:grpSpPr>
          <p:sp>
            <p:nvSpPr>
              <p:cNvPr id="3076" name="Freeform 4"/>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77" name="Freeform 5"/>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78"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79" name="Freeform 7"/>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0"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1"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2" name="Freeform 10"/>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3" name="Freeform 11"/>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4"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5" name="Freeform 13"/>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6"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7" name="Freeform 15"/>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8"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89" name="Freeform 17"/>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0"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1" name="Freeform 19"/>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2"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3" name="Freeform 21"/>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4"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3095"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sp>
          <p:nvSpPr>
            <p:cNvPr id="3096"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itchFamily="18" charset="0"/>
              </a:endParaRPr>
            </a:p>
          </p:txBody>
        </p:sp>
      </p:grpSp>
      <p:sp>
        <p:nvSpPr>
          <p:cNvPr id="309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9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pPr>
            <a:endParaRPr lang="en-US">
              <a:solidFill>
                <a:srgbClr val="000000"/>
              </a:solidFill>
            </a:endParaRPr>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pPr>
            <a:endParaRPr lang="en-US">
              <a:solidFill>
                <a:srgbClr val="000000"/>
              </a:solidFill>
            </a:endParaRPr>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pPr>
            <a:fld id="{82F5B4B2-D8A5-4054-BE32-60B8DA858AA9}" type="slidenum">
              <a:rPr lang="en-US">
                <a:solidFill>
                  <a:srgbClr val="000000"/>
                </a:solidFill>
              </a:rPr>
              <a:pPr fontAlgn="base">
                <a:spcAft>
                  <a:spcPct val="0"/>
                </a:spcAft>
              </a:pPr>
              <a:t>‹#›</a:t>
            </a:fld>
            <a:endParaRPr lang="en-US">
              <a:solidFill>
                <a:srgbClr val="000000"/>
              </a:solidFill>
            </a:endParaRPr>
          </a:p>
        </p:txBody>
      </p:sp>
    </p:spTree>
    <p:extLst>
      <p:ext uri="{BB962C8B-B14F-4D97-AF65-F5344CB8AC3E}">
        <p14:creationId xmlns:p14="http://schemas.microsoft.com/office/powerpoint/2010/main" val="4022481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3076" name="Freeform 4"/>
              <p:cNvSpPr>
                <a:spLocks/>
              </p:cNvSpPr>
              <p:nvPr/>
            </p:nvSpPr>
            <p:spPr bwMode="ltGray">
              <a:xfrm rot="-5400000">
                <a:off x="2556" y="-991"/>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78" name="Freeform 6"/>
              <p:cNvSpPr>
                <a:spLocks/>
              </p:cNvSpPr>
              <p:nvPr/>
            </p:nvSpPr>
            <p:spPr bwMode="ltGray">
              <a:xfrm rot="-5400000">
                <a:off x="978" y="1670"/>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79" name="Freeform 7"/>
              <p:cNvSpPr>
                <a:spLocks/>
              </p:cNvSpPr>
              <p:nvPr/>
            </p:nvSpPr>
            <p:spPr bwMode="ltGray">
              <a:xfrm rot="-5400000">
                <a:off x="-61"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1" name="Freeform 9"/>
              <p:cNvSpPr>
                <a:spLocks/>
              </p:cNvSpPr>
              <p:nvPr/>
            </p:nvSpPr>
            <p:spPr bwMode="ltGray">
              <a:xfrm rot="-5400000">
                <a:off x="440"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2" name="Freeform 10"/>
              <p:cNvSpPr>
                <a:spLocks/>
              </p:cNvSpPr>
              <p:nvPr/>
            </p:nvSpPr>
            <p:spPr bwMode="ltGray">
              <a:xfrm rot="-5400000">
                <a:off x="154" y="172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3" name="Freeform 11"/>
              <p:cNvSpPr>
                <a:spLocks/>
              </p:cNvSpPr>
              <p:nvPr/>
            </p:nvSpPr>
            <p:spPr bwMode="ltGray">
              <a:xfrm rot="-5400000">
                <a:off x="3205" y="1663"/>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6" name="Freeform 14"/>
              <p:cNvSpPr>
                <a:spLocks/>
              </p:cNvSpPr>
              <p:nvPr/>
            </p:nvSpPr>
            <p:spPr bwMode="ltGray">
              <a:xfrm rot="-5400000">
                <a:off x="2549"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8" name="Freeform 16"/>
              <p:cNvSpPr>
                <a:spLocks/>
              </p:cNvSpPr>
              <p:nvPr/>
            </p:nvSpPr>
            <p:spPr bwMode="ltGray">
              <a:xfrm rot="-5400000">
                <a:off x="2041"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89" name="Freeform 17"/>
              <p:cNvSpPr>
                <a:spLocks/>
              </p:cNvSpPr>
              <p:nvPr/>
            </p:nvSpPr>
            <p:spPr bwMode="ltGray">
              <a:xfrm rot="-5400000">
                <a:off x="407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90" name="Freeform 18"/>
              <p:cNvSpPr>
                <a:spLocks/>
              </p:cNvSpPr>
              <p:nvPr/>
            </p:nvSpPr>
            <p:spPr bwMode="ltGray">
              <a:xfrm rot="-5400000">
                <a:off x="3729" y="1666"/>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91" name="Freeform 19"/>
              <p:cNvSpPr>
                <a:spLocks/>
              </p:cNvSpPr>
              <p:nvPr/>
            </p:nvSpPr>
            <p:spPr bwMode="ltGray">
              <a:xfrm rot="-5400000">
                <a:off x="4576" y="174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92" name="Freeform 20"/>
              <p:cNvSpPr>
                <a:spLocks/>
              </p:cNvSpPr>
              <p:nvPr/>
            </p:nvSpPr>
            <p:spPr bwMode="ltGray">
              <a:xfrm>
                <a:off x="5469" y="1560"/>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93" name="Freeform 21"/>
              <p:cNvSpPr>
                <a:spLocks/>
              </p:cNvSpPr>
              <p:nvPr/>
            </p:nvSpPr>
            <p:spPr bwMode="ltGray">
              <a:xfrm rot="-5400000">
                <a:off x="5078" y="1690"/>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94" name="Freeform 22"/>
              <p:cNvSpPr>
                <a:spLocks/>
              </p:cNvSpPr>
              <p:nvPr/>
            </p:nvSpPr>
            <p:spPr bwMode="ltGray">
              <a:xfrm rot="-5400000">
                <a:off x="4791" y="1717"/>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grpSp>
        <p:sp>
          <p:nvSpPr>
            <p:cNvPr id="30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sp>
          <p:nvSpPr>
            <p:cNvPr id="30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sz="2400">
                <a:solidFill>
                  <a:srgbClr val="000000"/>
                </a:solidFill>
                <a:latin typeface="Times New Roman" charset="0"/>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defRPr/>
            </a:pPr>
            <a:endParaRPr lang="en-US">
              <a:solidFill>
                <a:srgbClr val="000000"/>
              </a:solidFill>
            </a:endParaRPr>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defRPr/>
            </a:pPr>
            <a:endParaRPr lang="en-US">
              <a:solidFill>
                <a:srgbClr val="000000"/>
              </a:solidFill>
            </a:endParaRPr>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defRPr/>
            </a:pPr>
            <a:fld id="{E0ADE97B-5934-4220-A085-AF61F717D8B6}" type="slidenum">
              <a:rPr lang="en-US">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3672900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574A4AD-27FC-4CE5-A2F7-0574721F53AF}" type="datetimeFigureOut">
              <a:rPr lang="en-US" smtClean="0">
                <a:solidFill>
                  <a:prstClr val="black"/>
                </a:solidFill>
              </a:rPr>
              <a:pPr/>
              <a:t>9/6/2017</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51F4F9C-6B5F-45E0-9ADF-284F82D8933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94574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372664"/>
            <a:ext cx="3472155" cy="4154984"/>
          </a:xfrm>
          <a:prstGeom prst="rect">
            <a:avLst/>
          </a:prstGeom>
        </p:spPr>
        <p:txBody>
          <a:bodyPr wrap="square">
            <a:spAutoFit/>
          </a:bodyPr>
          <a:lstStyle/>
          <a:p>
            <a:pPr algn="ctr"/>
            <a:r>
              <a:rPr lang="en-US" sz="4400" b="1" dirty="0" smtClean="0">
                <a:solidFill>
                  <a:prstClr val="black"/>
                </a:solidFill>
                <a:effectLst>
                  <a:outerShdw blurRad="38100" dist="38100" dir="2700000" algn="tl">
                    <a:srgbClr val="000000">
                      <a:alpha val="43137"/>
                    </a:srgbClr>
                  </a:outerShdw>
                </a:effectLst>
              </a:rPr>
              <a:t>The Unification of China:</a:t>
            </a:r>
          </a:p>
          <a:p>
            <a:pPr algn="ctr"/>
            <a:r>
              <a:rPr lang="en-US" sz="4400" dirty="0" smtClean="0">
                <a:solidFill>
                  <a:prstClr val="black"/>
                </a:solidFill>
              </a:rPr>
              <a:t>The Qin and The Han</a:t>
            </a:r>
          </a:p>
        </p:txBody>
      </p:sp>
      <p:pic>
        <p:nvPicPr>
          <p:cNvPr id="34818" name="Picture 2" descr="http://www.chinainfoonline.com/images/ancientrelics/AncientFigurines/001.jpg"/>
          <p:cNvPicPr>
            <a:picLocks noChangeAspect="1" noChangeArrowheads="1"/>
          </p:cNvPicPr>
          <p:nvPr/>
        </p:nvPicPr>
        <p:blipFill>
          <a:blip r:embed="rId2" cstate="print"/>
          <a:srcRect/>
          <a:stretch>
            <a:fillRect/>
          </a:stretch>
        </p:blipFill>
        <p:spPr bwMode="auto">
          <a:xfrm>
            <a:off x="533400" y="228600"/>
            <a:ext cx="4381500" cy="2943225"/>
          </a:xfrm>
          <a:prstGeom prst="rect">
            <a:avLst/>
          </a:prstGeom>
          <a:noFill/>
        </p:spPr>
      </p:pic>
      <p:pic>
        <p:nvPicPr>
          <p:cNvPr id="34820" name="Picture 4" descr="https://encrypted-tbn1.gstatic.com/images?q=tbn:ANd9GcSsaxki0yVR7T4yBDnTpy6QV1_s1x4SfigYVJoCPxdk-W2ZIgWD"/>
          <p:cNvPicPr>
            <a:picLocks noChangeAspect="1" noChangeArrowheads="1"/>
          </p:cNvPicPr>
          <p:nvPr/>
        </p:nvPicPr>
        <p:blipFill>
          <a:blip r:embed="rId3" cstate="print"/>
          <a:srcRect/>
          <a:stretch>
            <a:fillRect/>
          </a:stretch>
        </p:blipFill>
        <p:spPr bwMode="auto">
          <a:xfrm>
            <a:off x="6705600" y="5028906"/>
            <a:ext cx="2162175" cy="1619545"/>
          </a:xfrm>
          <a:prstGeom prst="rect">
            <a:avLst/>
          </a:prstGeom>
          <a:noFill/>
        </p:spPr>
      </p:pic>
      <p:pic>
        <p:nvPicPr>
          <p:cNvPr id="34822" name="Picture 6" descr="http://www.mitchellteachers.org/WorldHistory/AncientChinaCurriculum/Images/handynasty/hannobles_large.jpg"/>
          <p:cNvPicPr>
            <a:picLocks noChangeAspect="1" noChangeArrowheads="1"/>
          </p:cNvPicPr>
          <p:nvPr/>
        </p:nvPicPr>
        <p:blipFill>
          <a:blip r:embed="rId4" cstate="print"/>
          <a:srcRect/>
          <a:stretch>
            <a:fillRect/>
          </a:stretch>
        </p:blipFill>
        <p:spPr bwMode="auto">
          <a:xfrm>
            <a:off x="762000" y="3733800"/>
            <a:ext cx="3411887" cy="1659360"/>
          </a:xfrm>
          <a:prstGeom prst="rect">
            <a:avLst/>
          </a:prstGeom>
          <a:noFill/>
        </p:spPr>
      </p:pic>
    </p:spTree>
    <p:extLst>
      <p:ext uri="{BB962C8B-B14F-4D97-AF65-F5344CB8AC3E}">
        <p14:creationId xmlns:p14="http://schemas.microsoft.com/office/powerpoint/2010/main" val="419223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25963"/>
          </a:xfrm>
        </p:spPr>
        <p:txBody>
          <a:bodyPr>
            <a:noAutofit/>
          </a:bodyPr>
          <a:lstStyle/>
          <a:p>
            <a:r>
              <a:rPr lang="en-US" sz="1400" i="1" dirty="0" smtClean="0"/>
              <a:t>“Consolidate and Centralize”</a:t>
            </a:r>
          </a:p>
          <a:p>
            <a:r>
              <a:rPr lang="en-US" sz="1400" dirty="0" smtClean="0"/>
              <a:t> </a:t>
            </a:r>
            <a:r>
              <a:rPr lang="en-US" sz="1400" dirty="0"/>
              <a:t>Shi (Xi) Huang di</a:t>
            </a:r>
          </a:p>
          <a:p>
            <a:pPr lvl="1"/>
            <a:r>
              <a:rPr lang="en-US" sz="1200" dirty="0"/>
              <a:t>Centralized bureaucracy </a:t>
            </a:r>
          </a:p>
          <a:p>
            <a:pPr lvl="2"/>
            <a:r>
              <a:rPr lang="en-US" sz="1200" dirty="0"/>
              <a:t>ordered 120,000 families to abandon homelands to live in capital with him.</a:t>
            </a:r>
          </a:p>
          <a:p>
            <a:pPr lvl="2"/>
            <a:r>
              <a:rPr lang="en-US" sz="1200" dirty="0"/>
              <a:t>36 districts </a:t>
            </a:r>
          </a:p>
          <a:p>
            <a:pPr lvl="2"/>
            <a:r>
              <a:rPr lang="en-US" sz="1200" dirty="0"/>
              <a:t>Old fortresses destroyed</a:t>
            </a:r>
          </a:p>
          <a:p>
            <a:pPr lvl="1"/>
            <a:r>
              <a:rPr lang="en-US" sz="1200" dirty="0"/>
              <a:t>Used </a:t>
            </a:r>
            <a:r>
              <a:rPr lang="en-US" sz="1200" b="1" dirty="0"/>
              <a:t>legalist</a:t>
            </a:r>
            <a:r>
              <a:rPr lang="en-US" sz="1200" dirty="0"/>
              <a:t> doctrine to strip power from </a:t>
            </a:r>
            <a:r>
              <a:rPr lang="en-US" sz="1200" dirty="0" smtClean="0"/>
              <a:t>nobles</a:t>
            </a:r>
          </a:p>
          <a:p>
            <a:pPr lvl="2"/>
            <a:r>
              <a:rPr lang="en-US" sz="1100" dirty="0" smtClean="0"/>
              <a:t>Will of the ruler over all!!! </a:t>
            </a:r>
          </a:p>
          <a:p>
            <a:pPr lvl="2"/>
            <a:r>
              <a:rPr lang="en-US" sz="1100" dirty="0" smtClean="0"/>
              <a:t>Rewards and punishments</a:t>
            </a:r>
          </a:p>
          <a:p>
            <a:pPr lvl="2"/>
            <a:r>
              <a:rPr lang="en-US" sz="1100" dirty="0" smtClean="0"/>
              <a:t>What type of political system does that translate to?</a:t>
            </a:r>
            <a:endParaRPr lang="en-US" sz="1100" dirty="0"/>
          </a:p>
          <a:p>
            <a:pPr lvl="1"/>
            <a:r>
              <a:rPr lang="en-US" sz="1200" dirty="0"/>
              <a:t>Divided China into administrative provinces with administrators he controlled</a:t>
            </a:r>
          </a:p>
          <a:p>
            <a:pPr lvl="1"/>
            <a:r>
              <a:rPr lang="en-US" sz="1200" dirty="0"/>
              <a:t>Built roads to facilitate communications and move armies</a:t>
            </a:r>
          </a:p>
          <a:p>
            <a:pPr lvl="1"/>
            <a:r>
              <a:rPr lang="en-US" sz="1200" dirty="0"/>
              <a:t>First fortifications of the Great Wall</a:t>
            </a:r>
          </a:p>
          <a:p>
            <a:pPr lvl="1"/>
            <a:r>
              <a:rPr lang="en-US" sz="1200" dirty="0"/>
              <a:t>Tomb of the terra cotta soldiers</a:t>
            </a:r>
          </a:p>
          <a:p>
            <a:pPr lvl="1"/>
            <a:r>
              <a:rPr lang="en-US" sz="1200" dirty="0"/>
              <a:t>Sentenced Confucians who complained to death</a:t>
            </a:r>
          </a:p>
          <a:p>
            <a:pPr lvl="1"/>
            <a:r>
              <a:rPr lang="en-US" sz="1200" dirty="0"/>
              <a:t>Burned the books of philosophy, ethics, history and literature</a:t>
            </a:r>
          </a:p>
          <a:p>
            <a:pPr lvl="1"/>
            <a:r>
              <a:rPr lang="en-US" sz="1200" dirty="0" smtClean="0"/>
              <a:t>Patriarchal </a:t>
            </a:r>
            <a:endParaRPr lang="en-US" sz="1200" dirty="0"/>
          </a:p>
          <a:p>
            <a:r>
              <a:rPr lang="en-US" sz="1400" dirty="0" smtClean="0"/>
              <a:t> </a:t>
            </a:r>
            <a:r>
              <a:rPr lang="en-US" sz="1200" u="sng" dirty="0" smtClean="0"/>
              <a:t>Harsh but strengthened China </a:t>
            </a:r>
          </a:p>
          <a:p>
            <a:pPr lvl="2"/>
            <a:r>
              <a:rPr lang="en-US" sz="1200" dirty="0" smtClean="0"/>
              <a:t>Standardized laws, and currencies</a:t>
            </a:r>
          </a:p>
          <a:p>
            <a:pPr lvl="2"/>
            <a:r>
              <a:rPr lang="en-US" sz="1200" dirty="0" smtClean="0"/>
              <a:t>Standardized writing: Mandated that the Shang script be used – common script for communication</a:t>
            </a:r>
          </a:p>
          <a:p>
            <a:pPr lvl="2"/>
            <a:endParaRPr lang="en-US" sz="1200" dirty="0" smtClean="0"/>
          </a:p>
          <a:p>
            <a:pPr lvl="2">
              <a:buFont typeface="Courier New" pitchFamily="49" charset="0"/>
              <a:buChar char="o"/>
            </a:pPr>
            <a:r>
              <a:rPr lang="en-US" sz="1200" b="1" u="sng" dirty="0" smtClean="0">
                <a:solidFill>
                  <a:schemeClr val="accent2"/>
                </a:solidFill>
                <a:effectLst>
                  <a:outerShdw blurRad="38100" dist="38100" dir="2700000" algn="tl">
                    <a:srgbClr val="000000">
                      <a:alpha val="43137"/>
                    </a:srgbClr>
                  </a:outerShdw>
                </a:effectLst>
              </a:rPr>
              <a:t>Peasant revolts after his death paved the way for the Han Dynasty</a:t>
            </a:r>
          </a:p>
          <a:p>
            <a:pPr lvl="2">
              <a:buNone/>
            </a:pPr>
            <a:endParaRPr lang="en-US" sz="1200" dirty="0" smtClean="0"/>
          </a:p>
          <a:p>
            <a:pPr lvl="1"/>
            <a:endParaRPr lang="en-US" sz="1200" dirty="0" smtClean="0"/>
          </a:p>
        </p:txBody>
      </p:sp>
      <p:sp>
        <p:nvSpPr>
          <p:cNvPr id="3" name="Title 2"/>
          <p:cNvSpPr>
            <a:spLocks noGrp="1"/>
          </p:cNvSpPr>
          <p:nvPr>
            <p:ph type="title"/>
          </p:nvPr>
        </p:nvSpPr>
        <p:spPr>
          <a:xfrm>
            <a:off x="457200" y="0"/>
            <a:ext cx="8229600" cy="1143000"/>
          </a:xfrm>
        </p:spPr>
        <p:txBody>
          <a:bodyPr/>
          <a:lstStyle/>
          <a:p>
            <a:r>
              <a:rPr lang="en-US" dirty="0" smtClean="0"/>
              <a:t>Ruling China: The Qin Dynasty</a:t>
            </a:r>
            <a:endParaRPr lang="en-US" dirty="0"/>
          </a:p>
        </p:txBody>
      </p:sp>
    </p:spTree>
    <p:extLst>
      <p:ext uri="{BB962C8B-B14F-4D97-AF65-F5344CB8AC3E}">
        <p14:creationId xmlns:p14="http://schemas.microsoft.com/office/powerpoint/2010/main" val="398539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descr="http://thumbs.media.smithsonianmag.com/filer/terra-cotta-soldiers-xian-12.jpg__600x0_q85_up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76600"/>
            <a:ext cx="40195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34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26"/>
          <p:cNvSpPr>
            <a:spLocks noGrp="1" noChangeArrowheads="1"/>
          </p:cNvSpPr>
          <p:nvPr>
            <p:ph type="title"/>
          </p:nvPr>
        </p:nvSpPr>
        <p:spPr>
          <a:xfrm>
            <a:off x="1371600" y="0"/>
            <a:ext cx="7772400" cy="1143000"/>
          </a:xfrm>
        </p:spPr>
        <p:txBody>
          <a:bodyPr/>
          <a:lstStyle/>
          <a:p>
            <a:pPr algn="ctr"/>
            <a:r>
              <a:rPr lang="en-US" dirty="0" smtClean="0"/>
              <a:t>Qin Dynasty</a:t>
            </a:r>
            <a:endParaRPr lang="en-US" dirty="0"/>
          </a:p>
        </p:txBody>
      </p:sp>
      <p:sp>
        <p:nvSpPr>
          <p:cNvPr id="86019" name="Rectangle 1027"/>
          <p:cNvSpPr>
            <a:spLocks noGrp="1" noChangeArrowheads="1"/>
          </p:cNvSpPr>
          <p:nvPr>
            <p:ph type="body" idx="1"/>
          </p:nvPr>
        </p:nvSpPr>
        <p:spPr>
          <a:xfrm>
            <a:off x="838200" y="1066800"/>
            <a:ext cx="8305800" cy="5791200"/>
          </a:xfrm>
        </p:spPr>
        <p:txBody>
          <a:bodyPr/>
          <a:lstStyle/>
          <a:p>
            <a:r>
              <a:rPr lang="en-US" sz="4000" dirty="0"/>
              <a:t>On </a:t>
            </a:r>
            <a:r>
              <a:rPr lang="en-US" sz="4000" dirty="0" smtClean="0"/>
              <a:t>map, </a:t>
            </a:r>
            <a:r>
              <a:rPr lang="en-US" sz="4000" dirty="0"/>
              <a:t>identify &amp; label the following:</a:t>
            </a:r>
          </a:p>
          <a:p>
            <a:pPr lvl="1"/>
            <a:r>
              <a:rPr lang="en-US" sz="4000" dirty="0"/>
              <a:t>Outline </a:t>
            </a:r>
            <a:r>
              <a:rPr lang="en-US" sz="4000" dirty="0" smtClean="0"/>
              <a:t>Qin Dynasty</a:t>
            </a:r>
            <a:endParaRPr lang="en-US" sz="4000" dirty="0"/>
          </a:p>
          <a:p>
            <a:pPr lvl="1"/>
            <a:r>
              <a:rPr lang="en-US" sz="4000" dirty="0"/>
              <a:t>Draw Great Wall</a:t>
            </a:r>
          </a:p>
          <a:p>
            <a:pPr lvl="1"/>
            <a:r>
              <a:rPr lang="en-US" sz="4000" dirty="0"/>
              <a:t>Symbolize 3 important cultural achievements of </a:t>
            </a:r>
            <a:r>
              <a:rPr lang="en-US" sz="4000" dirty="0" smtClean="0"/>
              <a:t>Qin Dynasty</a:t>
            </a:r>
            <a:endParaRPr lang="en-US" sz="4000" dirty="0"/>
          </a:p>
        </p:txBody>
      </p:sp>
    </p:spTree>
    <p:extLst>
      <p:ext uri="{BB962C8B-B14F-4D97-AF65-F5344CB8AC3E}">
        <p14:creationId xmlns:p14="http://schemas.microsoft.com/office/powerpoint/2010/main" val="3321810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Get It Together!!!!!!</a:t>
            </a:r>
            <a:endParaRPr lang="en-US" dirty="0"/>
          </a:p>
        </p:txBody>
      </p:sp>
      <p:sp>
        <p:nvSpPr>
          <p:cNvPr id="3" name="Content Placeholder 2"/>
          <p:cNvSpPr>
            <a:spLocks noGrp="1"/>
          </p:cNvSpPr>
          <p:nvPr>
            <p:ph idx="1"/>
          </p:nvPr>
        </p:nvSpPr>
        <p:spPr/>
        <p:txBody>
          <a:bodyPr/>
          <a:lstStyle/>
          <a:p>
            <a:pPr algn="ctr"/>
            <a:r>
              <a:rPr lang="en-US" dirty="0" smtClean="0"/>
              <a:t>SPICE up the Han Dynasty!!!!!!!</a:t>
            </a:r>
            <a:endParaRPr lang="en-US" dirty="0"/>
          </a:p>
        </p:txBody>
      </p:sp>
    </p:spTree>
    <p:extLst>
      <p:ext uri="{BB962C8B-B14F-4D97-AF65-F5344CB8AC3E}">
        <p14:creationId xmlns:p14="http://schemas.microsoft.com/office/powerpoint/2010/main" val="387419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17175"/>
            <a:ext cx="1905000"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Social:</a:t>
            </a:r>
          </a:p>
          <a:p>
            <a:pPr marL="285750" indent="-285750" algn="ctr">
              <a:buFontTx/>
              <a:buChar char="-"/>
            </a:pPr>
            <a:r>
              <a:rPr lang="en-US" dirty="0" smtClean="0"/>
              <a:t>Patriarchal </a:t>
            </a:r>
          </a:p>
          <a:p>
            <a:pPr marL="285750" indent="-285750" algn="ctr">
              <a:buFontTx/>
              <a:buChar char="-"/>
            </a:pPr>
            <a:r>
              <a:rPr lang="en-US" dirty="0" smtClean="0"/>
              <a:t>Women subordinate </a:t>
            </a:r>
          </a:p>
          <a:p>
            <a:pPr marL="285750" indent="-285750" algn="ctr">
              <a:buFontTx/>
              <a:buChar char="-"/>
            </a:pPr>
            <a:r>
              <a:rPr lang="en-US" dirty="0" smtClean="0"/>
              <a:t>Everyone subordinate to Emperor </a:t>
            </a:r>
          </a:p>
        </p:txBody>
      </p:sp>
      <p:sp>
        <p:nvSpPr>
          <p:cNvPr id="3" name="AutoShape 4" descr="http://www.angelfire.com/hi5/interactive_learning/china/feudal_diagram.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www.angelfire.com/hi5/interactive_learning/china/feudal_diagram.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133600" y="490478"/>
            <a:ext cx="2438400" cy="313932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Political:</a:t>
            </a:r>
          </a:p>
          <a:p>
            <a:pPr algn="ctr"/>
            <a:endParaRPr lang="en-US" b="1" dirty="0" smtClean="0"/>
          </a:p>
          <a:p>
            <a:pPr marL="285750" indent="-285750">
              <a:buFontTx/>
              <a:buChar char="-"/>
            </a:pPr>
            <a:r>
              <a:rPr lang="en-US" dirty="0" smtClean="0"/>
              <a:t>Totalitarian (subordinate individual for needs of the state) </a:t>
            </a:r>
          </a:p>
          <a:p>
            <a:pPr marL="285750" indent="-285750">
              <a:buFontTx/>
              <a:buChar char="-"/>
            </a:pPr>
            <a:r>
              <a:rPr lang="en-US" dirty="0" smtClean="0"/>
              <a:t>Standardized laws</a:t>
            </a:r>
          </a:p>
          <a:p>
            <a:pPr marL="285750" indent="-285750">
              <a:buFontTx/>
              <a:buChar char="-"/>
            </a:pPr>
            <a:r>
              <a:rPr lang="en-US" dirty="0" smtClean="0"/>
              <a:t>Powerful army</a:t>
            </a:r>
          </a:p>
          <a:p>
            <a:pPr marL="285750" indent="-285750">
              <a:buFontTx/>
              <a:buChar char="-"/>
            </a:pPr>
            <a:r>
              <a:rPr lang="en-US" dirty="0" smtClean="0"/>
              <a:t>Iron weapons</a:t>
            </a:r>
          </a:p>
          <a:p>
            <a:pPr marL="285750" indent="-285750">
              <a:buFontTx/>
              <a:buChar char="-"/>
            </a:pPr>
            <a:endParaRPr lang="en-US" b="1" dirty="0" smtClean="0"/>
          </a:p>
          <a:p>
            <a:endParaRPr lang="en-US" dirty="0" smtClean="0"/>
          </a:p>
        </p:txBody>
      </p:sp>
      <p:sp>
        <p:nvSpPr>
          <p:cNvPr id="8" name="TextBox 7"/>
          <p:cNvSpPr txBox="1"/>
          <p:nvPr/>
        </p:nvSpPr>
        <p:spPr>
          <a:xfrm>
            <a:off x="4648200" y="546080"/>
            <a:ext cx="1905000" cy="535531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Interactions with Humans and Environments:</a:t>
            </a:r>
          </a:p>
          <a:p>
            <a:pPr algn="ctr"/>
            <a:r>
              <a:rPr lang="en-US" dirty="0" smtClean="0"/>
              <a:t>-metallurgy</a:t>
            </a:r>
            <a:endParaRPr lang="en-US" dirty="0"/>
          </a:p>
          <a:p>
            <a:pPr marL="285750" indent="-285750" algn="ctr">
              <a:buFontTx/>
              <a:buChar char="-"/>
            </a:pPr>
            <a:r>
              <a:rPr lang="en-US" dirty="0" smtClean="0"/>
              <a:t>Executions</a:t>
            </a:r>
          </a:p>
          <a:p>
            <a:pPr marL="285750" indent="-285750" algn="ctr">
              <a:buFontTx/>
              <a:buChar char="-"/>
            </a:pPr>
            <a:r>
              <a:rPr lang="en-US" dirty="0" smtClean="0"/>
              <a:t>Built roads and canals  that connected people/ cultural diffusion and better able to move armies quicker through empire. </a:t>
            </a:r>
          </a:p>
          <a:p>
            <a:pPr marL="285750" indent="-285750" algn="ctr">
              <a:buFontTx/>
              <a:buChar char="-"/>
            </a:pPr>
            <a:endParaRPr lang="en-US" dirty="0" smtClean="0"/>
          </a:p>
        </p:txBody>
      </p:sp>
      <p:sp>
        <p:nvSpPr>
          <p:cNvPr id="9" name="TextBox 8"/>
          <p:cNvSpPr txBox="1"/>
          <p:nvPr/>
        </p:nvSpPr>
        <p:spPr>
          <a:xfrm>
            <a:off x="6629400" y="436126"/>
            <a:ext cx="2362200" cy="270843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700" b="1" dirty="0" smtClean="0"/>
              <a:t>Culture:</a:t>
            </a:r>
          </a:p>
          <a:p>
            <a:pPr marL="285750" indent="-285750">
              <a:buFontTx/>
              <a:buChar char="-"/>
            </a:pPr>
            <a:r>
              <a:rPr lang="en-US" sz="1700" dirty="0" smtClean="0"/>
              <a:t>anti- Communist thought and thinkers</a:t>
            </a:r>
          </a:p>
          <a:p>
            <a:pPr marL="285750" indent="-285750">
              <a:buFontTx/>
              <a:buChar char="-"/>
            </a:pPr>
            <a:r>
              <a:rPr lang="en-US" sz="1700" dirty="0" smtClean="0"/>
              <a:t>Legalism</a:t>
            </a:r>
          </a:p>
          <a:p>
            <a:pPr marL="285750" indent="-285750">
              <a:buFontTx/>
              <a:buChar char="-"/>
            </a:pPr>
            <a:r>
              <a:rPr lang="en-US" sz="1700" dirty="0" smtClean="0"/>
              <a:t>Anti-history books</a:t>
            </a:r>
          </a:p>
          <a:p>
            <a:pPr marL="285750" indent="-285750">
              <a:buFontTx/>
              <a:buChar char="-"/>
            </a:pPr>
            <a:r>
              <a:rPr lang="en-US" sz="1700" dirty="0" smtClean="0"/>
              <a:t>Standardized writing &amp; currency (weights and measures) </a:t>
            </a:r>
            <a:endParaRPr lang="en-US" sz="1600" dirty="0"/>
          </a:p>
        </p:txBody>
      </p:sp>
      <p:sp>
        <p:nvSpPr>
          <p:cNvPr id="12" name="TextBox 11"/>
          <p:cNvSpPr txBox="1"/>
          <p:nvPr/>
        </p:nvSpPr>
        <p:spPr>
          <a:xfrm>
            <a:off x="2133600" y="4032510"/>
            <a:ext cx="2438400" cy="6186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Economics:</a:t>
            </a:r>
          </a:p>
          <a:p>
            <a:pPr>
              <a:lnSpc>
                <a:spcPct val="90000"/>
              </a:lnSpc>
            </a:pPr>
            <a:r>
              <a:rPr lang="en-US" dirty="0" smtClean="0"/>
              <a:t>- Strong ag. </a:t>
            </a:r>
            <a:endParaRPr lang="en-US" dirty="0"/>
          </a:p>
        </p:txBody>
      </p:sp>
      <p:sp>
        <p:nvSpPr>
          <p:cNvPr id="5" name="TextBox 4"/>
          <p:cNvSpPr txBox="1"/>
          <p:nvPr/>
        </p:nvSpPr>
        <p:spPr>
          <a:xfrm>
            <a:off x="838200" y="7937"/>
            <a:ext cx="71628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SPICE IT UP!</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81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map-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9" name="Rectangle 7"/>
          <p:cNvSpPr>
            <a:spLocks noGrp="1" noChangeArrowheads="1"/>
          </p:cNvSpPr>
          <p:nvPr>
            <p:ph type="title"/>
          </p:nvPr>
        </p:nvSpPr>
        <p:spPr>
          <a:xfrm>
            <a:off x="884238" y="228600"/>
            <a:ext cx="8259762" cy="1143000"/>
          </a:xfrm>
          <a:noFill/>
          <a:ln/>
        </p:spPr>
        <p:txBody>
          <a:bodyPr/>
          <a:lstStyle/>
          <a:p>
            <a:pPr algn="ctr"/>
            <a:r>
              <a:rPr lang="en-US" sz="7000" b="1">
                <a:effectLst>
                  <a:outerShdw blurRad="38100" dist="38100" dir="2700000" algn="tl">
                    <a:srgbClr val="C0C0C0"/>
                  </a:outerShdw>
                </a:effectLst>
              </a:rPr>
              <a:t>Han Dynasty </a:t>
            </a:r>
          </a:p>
        </p:txBody>
      </p:sp>
    </p:spTree>
    <p:extLst>
      <p:ext uri="{BB962C8B-B14F-4D97-AF65-F5344CB8AC3E}">
        <p14:creationId xmlns:p14="http://schemas.microsoft.com/office/powerpoint/2010/main" val="3025913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437"/>
            <a:ext cx="6019800" cy="4525963"/>
          </a:xfrm>
        </p:spPr>
        <p:txBody>
          <a:bodyPr>
            <a:normAutofit fontScale="85000" lnSpcReduction="20000"/>
          </a:bodyPr>
          <a:lstStyle/>
          <a:p>
            <a:r>
              <a:rPr lang="en-US" dirty="0" smtClean="0"/>
              <a:t>Liu Bang brought China quickly under control to end peasant revolts against the Qin. </a:t>
            </a:r>
          </a:p>
          <a:p>
            <a:r>
              <a:rPr lang="en-US" dirty="0" smtClean="0"/>
              <a:t>Strong ruler who chose able bureaucrats</a:t>
            </a:r>
          </a:p>
          <a:p>
            <a:endParaRPr lang="en-US" dirty="0" smtClean="0"/>
          </a:p>
          <a:p>
            <a:r>
              <a:rPr lang="en-US" dirty="0" smtClean="0"/>
              <a:t>Han organized and controlled through nonhereditary bureaucracy (similar to Rome)</a:t>
            </a:r>
          </a:p>
          <a:p>
            <a:r>
              <a:rPr lang="en-US" dirty="0" smtClean="0"/>
              <a:t>Family hierarchy the basis for government structure (owe obedience to the emperor)</a:t>
            </a:r>
          </a:p>
          <a:p>
            <a:r>
              <a:rPr lang="en-US" dirty="0" smtClean="0"/>
              <a:t>Mandate of Heaven – “Son of Heaven”</a:t>
            </a:r>
          </a:p>
          <a:p>
            <a:r>
              <a:rPr lang="en-US" dirty="0" smtClean="0"/>
              <a:t>Legalist AND Confucian values</a:t>
            </a:r>
          </a:p>
          <a:p>
            <a:endParaRPr lang="en-US" dirty="0"/>
          </a:p>
        </p:txBody>
      </p:sp>
      <p:sp>
        <p:nvSpPr>
          <p:cNvPr id="3" name="Title 2"/>
          <p:cNvSpPr>
            <a:spLocks noGrp="1"/>
          </p:cNvSpPr>
          <p:nvPr>
            <p:ph type="title"/>
          </p:nvPr>
        </p:nvSpPr>
        <p:spPr/>
        <p:txBody>
          <a:bodyPr>
            <a:normAutofit fontScale="90000"/>
          </a:bodyPr>
          <a:lstStyle/>
          <a:p>
            <a:pPr algn="ctr"/>
            <a:r>
              <a:rPr lang="en-US" dirty="0"/>
              <a:t>Han Dynasty (202 BCE-220 CE</a:t>
            </a:r>
            <a:r>
              <a:rPr lang="en-US" dirty="0" smtClean="0"/>
              <a:t>)</a:t>
            </a:r>
            <a:br>
              <a:rPr lang="en-US" dirty="0" smtClean="0"/>
            </a:br>
            <a:r>
              <a:rPr lang="en-US" dirty="0" smtClean="0"/>
              <a:t>China: the Han Dynasty</a:t>
            </a:r>
            <a:br>
              <a:rPr lang="en-US" dirty="0" smtClean="0"/>
            </a:br>
            <a:r>
              <a:rPr lang="en-US" dirty="0" smtClean="0"/>
              <a:t>Political Development</a:t>
            </a:r>
            <a:endParaRPr lang="en-US" dirty="0"/>
          </a:p>
        </p:txBody>
      </p:sp>
      <p:pic>
        <p:nvPicPr>
          <p:cNvPr id="30722" name="Picture 2" descr="http://china.mrdonn.org/gods.h2.gif"/>
          <p:cNvPicPr>
            <a:picLocks noChangeAspect="1" noChangeArrowheads="1"/>
          </p:cNvPicPr>
          <p:nvPr/>
        </p:nvPicPr>
        <p:blipFill>
          <a:blip r:embed="rId2" cstate="print"/>
          <a:srcRect/>
          <a:stretch>
            <a:fillRect/>
          </a:stretch>
        </p:blipFill>
        <p:spPr bwMode="auto">
          <a:xfrm>
            <a:off x="6553200" y="2066924"/>
            <a:ext cx="2333625" cy="3952876"/>
          </a:xfrm>
          <a:prstGeom prst="rect">
            <a:avLst/>
          </a:prstGeom>
          <a:noFill/>
        </p:spPr>
      </p:pic>
    </p:spTree>
    <p:extLst>
      <p:ext uri="{BB962C8B-B14F-4D97-AF65-F5344CB8AC3E}">
        <p14:creationId xmlns:p14="http://schemas.microsoft.com/office/powerpoint/2010/main" val="1511732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254691"/>
          </a:xfrm>
        </p:spPr>
        <p:txBody>
          <a:bodyPr>
            <a:noAutofit/>
          </a:bodyPr>
          <a:lstStyle/>
          <a:p>
            <a:r>
              <a:rPr lang="en-US" sz="1600" dirty="0" smtClean="0"/>
              <a:t>Han Wu di </a:t>
            </a:r>
          </a:p>
          <a:p>
            <a:pPr lvl="1"/>
            <a:r>
              <a:rPr lang="en-US" sz="1600" dirty="0" smtClean="0"/>
              <a:t>Warrior Emperor </a:t>
            </a:r>
          </a:p>
          <a:p>
            <a:pPr lvl="1"/>
            <a:r>
              <a:rPr lang="en-US" sz="1600" dirty="0" smtClean="0"/>
              <a:t>Powerful ruler</a:t>
            </a:r>
          </a:p>
          <a:p>
            <a:pPr lvl="1"/>
            <a:r>
              <a:rPr lang="en-US" sz="1600" dirty="0" smtClean="0"/>
              <a:t>Nobles had to divide land between sons to break up large estates (checked the lords power)</a:t>
            </a:r>
          </a:p>
          <a:p>
            <a:pPr lvl="1"/>
            <a:r>
              <a:rPr lang="en-US" sz="1600" dirty="0" smtClean="0"/>
              <a:t>Centralized power in government</a:t>
            </a:r>
          </a:p>
          <a:p>
            <a:r>
              <a:rPr lang="en-US" sz="1600" dirty="0" smtClean="0"/>
              <a:t>Han rulers expanded the frontiers and increased trade (increased contact with other peoples)</a:t>
            </a:r>
          </a:p>
          <a:p>
            <a:r>
              <a:rPr lang="en-US" sz="1600" dirty="0" smtClean="0"/>
              <a:t>Confucian Civil Service Exam: exams for his bureaucrats</a:t>
            </a:r>
          </a:p>
          <a:p>
            <a:r>
              <a:rPr lang="en-US" sz="1600" dirty="0" smtClean="0"/>
              <a:t>Nomadic people to the north a threat; easily get around the early fortifications of the Great Wall</a:t>
            </a:r>
          </a:p>
          <a:p>
            <a:r>
              <a:rPr lang="en-US" sz="1600" dirty="0" smtClean="0"/>
              <a:t>Wu </a:t>
            </a:r>
            <a:r>
              <a:rPr lang="en-US" sz="1600" dirty="0" err="1" smtClean="0"/>
              <a:t>di’s</a:t>
            </a:r>
            <a:r>
              <a:rPr lang="en-US" sz="1600" dirty="0" smtClean="0"/>
              <a:t> forces defeated the nomads and annexed their land</a:t>
            </a:r>
          </a:p>
          <a:p>
            <a:r>
              <a:rPr lang="en-US" sz="1600" dirty="0" smtClean="0"/>
              <a:t>Parts of Korea and SE Asia came under Han control</a:t>
            </a:r>
          </a:p>
          <a:p>
            <a:pPr lvl="1">
              <a:buNone/>
            </a:pPr>
            <a:endParaRPr lang="en-US" sz="1600" dirty="0" smtClean="0"/>
          </a:p>
        </p:txBody>
      </p:sp>
      <p:sp>
        <p:nvSpPr>
          <p:cNvPr id="3" name="Title 2"/>
          <p:cNvSpPr>
            <a:spLocks noGrp="1"/>
          </p:cNvSpPr>
          <p:nvPr>
            <p:ph type="title"/>
          </p:nvPr>
        </p:nvSpPr>
        <p:spPr/>
        <p:txBody>
          <a:bodyPr>
            <a:normAutofit fontScale="90000"/>
          </a:bodyPr>
          <a:lstStyle/>
          <a:p>
            <a:r>
              <a:rPr lang="en-US" dirty="0" smtClean="0"/>
              <a:t>China: the Han Dynasty</a:t>
            </a:r>
            <a:br>
              <a:rPr lang="en-US" dirty="0" smtClean="0"/>
            </a:br>
            <a:r>
              <a:rPr lang="en-US" dirty="0" smtClean="0"/>
              <a:t>Political Development</a:t>
            </a:r>
            <a:endParaRPr lang="en-US" dirty="0"/>
          </a:p>
        </p:txBody>
      </p:sp>
      <p:pic>
        <p:nvPicPr>
          <p:cNvPr id="29698" name="Picture 2" descr="http://3.bp.blogspot.com/-dcopPiYOmfA/T18WcdYpeMI/AAAAAAAAA2w/AYW_qySvJy0/s1600/han-wudi.jpg"/>
          <p:cNvPicPr>
            <a:picLocks noChangeAspect="1" noChangeArrowheads="1"/>
          </p:cNvPicPr>
          <p:nvPr/>
        </p:nvPicPr>
        <p:blipFill>
          <a:blip r:embed="rId2" cstate="print"/>
          <a:srcRect/>
          <a:stretch>
            <a:fillRect/>
          </a:stretch>
        </p:blipFill>
        <p:spPr bwMode="auto">
          <a:xfrm>
            <a:off x="6480434" y="167914"/>
            <a:ext cx="1472962" cy="1876425"/>
          </a:xfrm>
          <a:prstGeom prst="rect">
            <a:avLst/>
          </a:prstGeom>
          <a:noFill/>
        </p:spPr>
      </p:pic>
    </p:spTree>
    <p:extLst>
      <p:ext uri="{BB962C8B-B14F-4D97-AF65-F5344CB8AC3E}">
        <p14:creationId xmlns:p14="http://schemas.microsoft.com/office/powerpoint/2010/main" val="419236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China: Economic Developments and Social Distinctions</a:t>
            </a:r>
            <a:endParaRPr lang="en-US" dirty="0"/>
          </a:p>
        </p:txBody>
      </p:sp>
      <p:sp>
        <p:nvSpPr>
          <p:cNvPr id="3" name="Content Placeholder 2"/>
          <p:cNvSpPr>
            <a:spLocks noGrp="1"/>
          </p:cNvSpPr>
          <p:nvPr>
            <p:ph idx="1"/>
          </p:nvPr>
        </p:nvSpPr>
        <p:spPr/>
        <p:txBody>
          <a:bodyPr/>
          <a:lstStyle/>
          <a:p>
            <a:r>
              <a:rPr lang="en-US" dirty="0" smtClean="0"/>
              <a:t>Thriving urban empire – 30% of people in towns and cities</a:t>
            </a:r>
          </a:p>
          <a:p>
            <a:r>
              <a:rPr lang="en-US" dirty="0" smtClean="0"/>
              <a:t>Forbidden City </a:t>
            </a:r>
          </a:p>
          <a:p>
            <a:pPr lvl="1"/>
            <a:r>
              <a:rPr lang="en-US" dirty="0" smtClean="0"/>
              <a:t>Administrative buildings and houses of aristocrats and scholar gentry surround </a:t>
            </a:r>
          </a:p>
          <a:p>
            <a:r>
              <a:rPr lang="en-US" dirty="0" smtClean="0"/>
              <a:t>Canals built/road systems expanded for trade</a:t>
            </a:r>
          </a:p>
          <a:p>
            <a:pPr lvl="1"/>
            <a:r>
              <a:rPr lang="en-US" dirty="0" smtClean="0"/>
              <a:t>Allowed Buddhism to spread</a:t>
            </a:r>
          </a:p>
          <a:p>
            <a:r>
              <a:rPr lang="en-US" dirty="0" smtClean="0"/>
              <a:t>Silk most important export</a:t>
            </a:r>
            <a:endParaRPr lang="en-US" dirty="0"/>
          </a:p>
        </p:txBody>
      </p:sp>
      <p:pic>
        <p:nvPicPr>
          <p:cNvPr id="28674" name="Picture 2" descr="http://china.mrdonn.org/china09m.gif"/>
          <p:cNvPicPr>
            <a:picLocks noChangeAspect="1" noChangeArrowheads="1"/>
          </p:cNvPicPr>
          <p:nvPr/>
        </p:nvPicPr>
        <p:blipFill>
          <a:blip r:embed="rId2" cstate="print"/>
          <a:srcRect/>
          <a:stretch>
            <a:fillRect/>
          </a:stretch>
        </p:blipFill>
        <p:spPr bwMode="auto">
          <a:xfrm>
            <a:off x="4267200" y="4803039"/>
            <a:ext cx="4076700" cy="1826362"/>
          </a:xfrm>
          <a:prstGeom prst="rect">
            <a:avLst/>
          </a:prstGeom>
          <a:noFill/>
        </p:spPr>
      </p:pic>
    </p:spTree>
    <p:extLst>
      <p:ext uri="{BB962C8B-B14F-4D97-AF65-F5344CB8AC3E}">
        <p14:creationId xmlns:p14="http://schemas.microsoft.com/office/powerpoint/2010/main" val="96414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China: Economic Developments and Social Distinctions</a:t>
            </a:r>
            <a:endParaRPr lang="en-US" dirty="0"/>
          </a:p>
        </p:txBody>
      </p:sp>
      <p:sp>
        <p:nvSpPr>
          <p:cNvPr id="3" name="Content Placeholder 2"/>
          <p:cNvSpPr>
            <a:spLocks noGrp="1"/>
          </p:cNvSpPr>
          <p:nvPr>
            <p:ph idx="1"/>
          </p:nvPr>
        </p:nvSpPr>
        <p:spPr>
          <a:xfrm>
            <a:off x="457200" y="1481328"/>
            <a:ext cx="7162800" cy="4525963"/>
          </a:xfrm>
        </p:spPr>
        <p:txBody>
          <a:bodyPr>
            <a:normAutofit fontScale="85000" lnSpcReduction="20000"/>
          </a:bodyPr>
          <a:lstStyle/>
          <a:p>
            <a:r>
              <a:rPr lang="en-US" dirty="0" smtClean="0"/>
              <a:t>Merchants looked down upon</a:t>
            </a:r>
          </a:p>
          <a:p>
            <a:r>
              <a:rPr lang="en-US" dirty="0" smtClean="0"/>
              <a:t>Shi – scholar bureaucrats or mandarins had higher status under Han than Qin</a:t>
            </a:r>
          </a:p>
          <a:p>
            <a:r>
              <a:rPr lang="en-US" dirty="0" smtClean="0"/>
              <a:t>Han rulers promoted Confucianism</a:t>
            </a:r>
          </a:p>
          <a:p>
            <a:pPr lvl="1"/>
            <a:r>
              <a:rPr lang="en-US" dirty="0" smtClean="0"/>
              <a:t>Through what?</a:t>
            </a:r>
          </a:p>
          <a:p>
            <a:pPr>
              <a:buNone/>
            </a:pPr>
            <a:endParaRPr lang="en-US" u="sng" dirty="0" smtClean="0"/>
          </a:p>
          <a:p>
            <a:r>
              <a:rPr lang="en-US" u="sng" dirty="0" smtClean="0"/>
              <a:t>MARKER EVENT: </a:t>
            </a:r>
            <a:r>
              <a:rPr lang="en-US" dirty="0" smtClean="0"/>
              <a:t>University for scholars, </a:t>
            </a:r>
            <a:r>
              <a:rPr lang="en-US" u="sng" dirty="0" smtClean="0"/>
              <a:t>examination system </a:t>
            </a:r>
            <a:r>
              <a:rPr lang="en-US" dirty="0" smtClean="0"/>
              <a:t>to identify the best candidates for jobs (only men)</a:t>
            </a:r>
          </a:p>
          <a:p>
            <a:pPr lvl="1"/>
            <a:r>
              <a:rPr lang="en-US" dirty="0" smtClean="0"/>
              <a:t>Based on knowledge of Confucian texts</a:t>
            </a:r>
          </a:p>
          <a:p>
            <a:pPr lvl="1"/>
            <a:r>
              <a:rPr lang="en-US" dirty="0" smtClean="0"/>
              <a:t>In theory, open to everyone</a:t>
            </a:r>
          </a:p>
          <a:p>
            <a:pPr lvl="1"/>
            <a:r>
              <a:rPr lang="en-US" dirty="0" smtClean="0"/>
              <a:t>In reality, only the sons of the wealthy had time to study and prepare </a:t>
            </a:r>
          </a:p>
          <a:p>
            <a:pPr lvl="1"/>
            <a:r>
              <a:rPr lang="en-US" dirty="0" smtClean="0"/>
              <a:t>Positions mostly to scholar gentry and aristocrats</a:t>
            </a:r>
          </a:p>
          <a:p>
            <a:pPr lvl="1"/>
            <a:r>
              <a:rPr lang="en-US" dirty="0" smtClean="0"/>
              <a:t>Hereditary  from father to son</a:t>
            </a:r>
            <a:endParaRPr lang="en-US" dirty="0"/>
          </a:p>
        </p:txBody>
      </p:sp>
    </p:spTree>
    <p:extLst>
      <p:ext uri="{BB962C8B-B14F-4D97-AF65-F5344CB8AC3E}">
        <p14:creationId xmlns:p14="http://schemas.microsoft.com/office/powerpoint/2010/main" val="337501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Qin and Han</a:t>
            </a:r>
            <a:endParaRPr lang="en-US" dirty="0"/>
          </a:p>
        </p:txBody>
      </p:sp>
      <p:sp>
        <p:nvSpPr>
          <p:cNvPr id="3" name="Content Placeholder 2"/>
          <p:cNvSpPr>
            <a:spLocks noGrp="1"/>
          </p:cNvSpPr>
          <p:nvPr>
            <p:ph idx="1"/>
          </p:nvPr>
        </p:nvSpPr>
        <p:spPr>
          <a:xfrm>
            <a:off x="533400" y="1447800"/>
            <a:ext cx="7543800" cy="5029200"/>
          </a:xfrm>
        </p:spPr>
        <p:txBody>
          <a:bodyPr>
            <a:normAutofit fontScale="92500" lnSpcReduction="20000"/>
          </a:bodyPr>
          <a:lstStyle/>
          <a:p>
            <a:r>
              <a:rPr lang="en-US" dirty="0" smtClean="0"/>
              <a:t>As Rome rose, China recovering from Warring States Period (end of Zhou)</a:t>
            </a:r>
          </a:p>
          <a:p>
            <a:r>
              <a:rPr lang="en-US" dirty="0"/>
              <a:t> Three belief systems emerge in response to how to solve China’s problems</a:t>
            </a:r>
          </a:p>
          <a:p>
            <a:pPr lvl="1"/>
            <a:r>
              <a:rPr lang="en-US" dirty="0"/>
              <a:t>Legalism – humans naturally evil and will only obey through force</a:t>
            </a:r>
          </a:p>
          <a:p>
            <a:pPr lvl="1"/>
            <a:r>
              <a:rPr lang="en-US" dirty="0"/>
              <a:t>Daoism – avoid useless struggles and follow the Dao, the path. Turn to nature; focus on acceptance and individual retreat from society.</a:t>
            </a:r>
          </a:p>
          <a:p>
            <a:pPr lvl="1"/>
            <a:r>
              <a:rPr lang="en-US" dirty="0"/>
              <a:t>Confucianism – emphasize importance of hierarchical, harmonious relationships for an orderly society.  Family is the foundation that serves as a model. </a:t>
            </a:r>
          </a:p>
          <a:p>
            <a:r>
              <a:rPr lang="en-US" dirty="0" smtClean="0"/>
              <a:t>If you were the Qin emperor, which philosophy would you choose to apply</a:t>
            </a:r>
            <a:br>
              <a:rPr lang="en-US" dirty="0" smtClean="0"/>
            </a:br>
            <a:r>
              <a:rPr lang="en-US" dirty="0" smtClean="0"/>
              <a:t> to your rule?</a:t>
            </a:r>
          </a:p>
        </p:txBody>
      </p:sp>
      <p:pic>
        <p:nvPicPr>
          <p:cNvPr id="33794" name="Picture 2" descr="http://www.sjsu.edu/faculty/watkins/qinshih.jpg"/>
          <p:cNvPicPr>
            <a:picLocks noChangeAspect="1" noChangeArrowheads="1"/>
          </p:cNvPicPr>
          <p:nvPr/>
        </p:nvPicPr>
        <p:blipFill>
          <a:blip r:embed="rId2" cstate="print"/>
          <a:srcRect/>
          <a:stretch>
            <a:fillRect/>
          </a:stretch>
        </p:blipFill>
        <p:spPr bwMode="auto">
          <a:xfrm>
            <a:off x="7239000" y="304800"/>
            <a:ext cx="1336548" cy="1691833"/>
          </a:xfrm>
          <a:prstGeom prst="rect">
            <a:avLst/>
          </a:prstGeom>
          <a:noFill/>
        </p:spPr>
      </p:pic>
      <p:pic>
        <p:nvPicPr>
          <p:cNvPr id="33796" name="Picture 4" descr="https://encrypted-tbn3.gstatic.com/images?q=tbn:ANd9GcSJw2zBXOrN0epSH2OcCncJ78JSIxkRbfQToyElbDk22pqFMlNC8PvNO_5r"/>
          <p:cNvPicPr>
            <a:picLocks noChangeAspect="1" noChangeArrowheads="1"/>
          </p:cNvPicPr>
          <p:nvPr/>
        </p:nvPicPr>
        <p:blipFill>
          <a:blip r:embed="rId3" cstate="print"/>
          <a:srcRect/>
          <a:stretch>
            <a:fillRect/>
          </a:stretch>
        </p:blipFill>
        <p:spPr bwMode="auto">
          <a:xfrm>
            <a:off x="7010400" y="5410200"/>
            <a:ext cx="1828800" cy="1325105"/>
          </a:xfrm>
          <a:prstGeom prst="rect">
            <a:avLst/>
          </a:prstGeom>
          <a:noFill/>
        </p:spPr>
      </p:pic>
    </p:spTree>
    <p:extLst>
      <p:ext uri="{BB962C8B-B14F-4D97-AF65-F5344CB8AC3E}">
        <p14:creationId xmlns:p14="http://schemas.microsoft.com/office/powerpoint/2010/main" val="348750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China: Social Distinctions</a:t>
            </a:r>
            <a:endParaRPr lang="en-US" dirty="0"/>
          </a:p>
        </p:txBody>
      </p:sp>
      <p:sp>
        <p:nvSpPr>
          <p:cNvPr id="3" name="Content Placeholder 2"/>
          <p:cNvSpPr>
            <a:spLocks noGrp="1"/>
          </p:cNvSpPr>
          <p:nvPr>
            <p:ph idx="1"/>
          </p:nvPr>
        </p:nvSpPr>
        <p:spPr>
          <a:xfrm>
            <a:off x="457200" y="1752600"/>
            <a:ext cx="7772400" cy="4254691"/>
          </a:xfrm>
        </p:spPr>
        <p:txBody>
          <a:bodyPr>
            <a:normAutofit fontScale="92500" lnSpcReduction="10000"/>
          </a:bodyPr>
          <a:lstStyle/>
          <a:p>
            <a:r>
              <a:rPr lang="en-US" dirty="0" smtClean="0"/>
              <a:t>Three main social classes:</a:t>
            </a:r>
          </a:p>
          <a:p>
            <a:pPr lvl="1"/>
            <a:r>
              <a:rPr lang="en-US" dirty="0" smtClean="0"/>
              <a:t>Scholar Gentry</a:t>
            </a:r>
          </a:p>
          <a:p>
            <a:pPr lvl="2"/>
            <a:r>
              <a:rPr lang="en-US" dirty="0" smtClean="0"/>
              <a:t>Linked to the </a:t>
            </a:r>
            <a:r>
              <a:rPr lang="en-US" dirty="0" err="1" smtClean="0"/>
              <a:t>shi</a:t>
            </a:r>
            <a:r>
              <a:rPr lang="en-US" dirty="0" smtClean="0"/>
              <a:t>.  Status based on large estates and govt positions. Homes in city and countryside; wealth passed down through family.</a:t>
            </a:r>
          </a:p>
          <a:p>
            <a:pPr lvl="1"/>
            <a:r>
              <a:rPr lang="en-US" dirty="0" smtClean="0"/>
              <a:t>Ordinary, but free, citizens</a:t>
            </a:r>
          </a:p>
          <a:p>
            <a:pPr lvl="2"/>
            <a:r>
              <a:rPr lang="en-US" dirty="0" smtClean="0"/>
              <a:t>Peasants; some had significant amount of land.  Most lived well but others forced to work for landlords.  All required to spend certain number of days each year on public works; could be forced to join army.</a:t>
            </a:r>
          </a:p>
          <a:p>
            <a:pPr lvl="1"/>
            <a:r>
              <a:rPr lang="en-US" dirty="0" smtClean="0"/>
              <a:t>The underclass</a:t>
            </a:r>
          </a:p>
          <a:p>
            <a:pPr lvl="2"/>
            <a:r>
              <a:rPr lang="en-US" dirty="0" smtClean="0"/>
              <a:t>Includes many peoples; non-Han Chinese, bandits, beggars, vagabonds. </a:t>
            </a:r>
          </a:p>
          <a:p>
            <a:pPr lvl="2"/>
            <a:r>
              <a:rPr lang="en-US" dirty="0" smtClean="0"/>
              <a:t>Less slavery than in Rome</a:t>
            </a:r>
            <a:endParaRPr lang="en-US" dirty="0"/>
          </a:p>
        </p:txBody>
      </p:sp>
      <p:pic>
        <p:nvPicPr>
          <p:cNvPr id="26626" name="Picture 2" descr="click for larger image and more info"/>
          <p:cNvPicPr>
            <a:picLocks noChangeAspect="1" noChangeArrowheads="1"/>
          </p:cNvPicPr>
          <p:nvPr/>
        </p:nvPicPr>
        <p:blipFill>
          <a:blip r:embed="rId2" cstate="print"/>
          <a:srcRect/>
          <a:stretch>
            <a:fillRect/>
          </a:stretch>
        </p:blipFill>
        <p:spPr bwMode="auto">
          <a:xfrm>
            <a:off x="7010400" y="228600"/>
            <a:ext cx="1905000" cy="2219326"/>
          </a:xfrm>
          <a:prstGeom prst="rect">
            <a:avLst/>
          </a:prstGeom>
          <a:noFill/>
        </p:spPr>
      </p:pic>
    </p:spTree>
    <p:extLst>
      <p:ext uri="{BB962C8B-B14F-4D97-AF65-F5344CB8AC3E}">
        <p14:creationId xmlns:p14="http://schemas.microsoft.com/office/powerpoint/2010/main" val="1311835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r>
              <a:rPr lang="en-US" sz="3600" b="1" i="1" dirty="0" smtClean="0">
                <a:latin typeface="Baskerville" pitchFamily="18" charset="0"/>
              </a:rPr>
              <a:t>The Han Dynasty (Silk Road)- 4,000miles</a:t>
            </a:r>
          </a:p>
        </p:txBody>
      </p:sp>
      <p:pic>
        <p:nvPicPr>
          <p:cNvPr id="66563" name="Picture 5" descr="silk_road_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295400"/>
            <a:ext cx="8534400" cy="5334000"/>
          </a:xfrm>
          <a:noFill/>
        </p:spPr>
      </p:pic>
    </p:spTree>
    <p:extLst>
      <p:ext uri="{BB962C8B-B14F-4D97-AF65-F5344CB8AC3E}">
        <p14:creationId xmlns:p14="http://schemas.microsoft.com/office/powerpoint/2010/main" val="186881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Decline of the Han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Lasted for 400 years; in decline the last 200 years</a:t>
            </a:r>
          </a:p>
          <a:p>
            <a:pPr lvl="1"/>
            <a:r>
              <a:rPr lang="en-US" dirty="0" smtClean="0"/>
              <a:t>Nomadic invasions – </a:t>
            </a:r>
            <a:r>
              <a:rPr lang="en-US" dirty="0" err="1" smtClean="0"/>
              <a:t>Xiongnu</a:t>
            </a:r>
            <a:endParaRPr lang="en-US" dirty="0" smtClean="0"/>
          </a:p>
          <a:p>
            <a:pPr lvl="2"/>
            <a:r>
              <a:rPr lang="en-US" dirty="0" smtClean="0"/>
              <a:t>Mobility &amp; weapons</a:t>
            </a:r>
          </a:p>
          <a:p>
            <a:pPr lvl="2"/>
            <a:r>
              <a:rPr lang="en-US" dirty="0" smtClean="0"/>
              <a:t>Trade to meet needs through peaceful trade, but that didn’t work for long and they fought and took what they needed/wanted.</a:t>
            </a:r>
          </a:p>
          <a:p>
            <a:pPr lvl="2"/>
            <a:r>
              <a:rPr lang="en-US" dirty="0" smtClean="0"/>
              <a:t>Han tried to keep them happy by arranging marriages between them and paying them tribute…</a:t>
            </a:r>
          </a:p>
          <a:p>
            <a:pPr lvl="1"/>
            <a:r>
              <a:rPr lang="en-US" dirty="0" smtClean="0"/>
              <a:t>Issues defending long borders</a:t>
            </a:r>
          </a:p>
          <a:p>
            <a:pPr lvl="1"/>
            <a:r>
              <a:rPr lang="en-US" dirty="0" smtClean="0"/>
              <a:t>Land distribution problems</a:t>
            </a:r>
          </a:p>
          <a:p>
            <a:pPr lvl="1"/>
            <a:r>
              <a:rPr lang="en-US" dirty="0" smtClean="0"/>
              <a:t>Local nobles gaining power</a:t>
            </a:r>
          </a:p>
          <a:p>
            <a:pPr lvl="1"/>
            <a:r>
              <a:rPr lang="en-US" dirty="0" smtClean="0"/>
              <a:t>Official corruption and inefficiency in government </a:t>
            </a:r>
          </a:p>
          <a:p>
            <a:pPr lvl="1"/>
            <a:r>
              <a:rPr lang="en-US" dirty="0" smtClean="0"/>
              <a:t>Peasant uprisings</a:t>
            </a:r>
          </a:p>
          <a:p>
            <a:pPr lvl="1"/>
            <a:r>
              <a:rPr lang="en-US" dirty="0" smtClean="0"/>
              <a:t>Han suffered the ill effects of the dynastic cycle and a period of chaos ensued after the fall for 135 years.</a:t>
            </a:r>
            <a:endParaRPr lang="en-US" dirty="0"/>
          </a:p>
        </p:txBody>
      </p:sp>
      <p:pic>
        <p:nvPicPr>
          <p:cNvPr id="23556" name="Picture 4" descr="http://factsanddetails.com/media/2/20080216-Han%2020dynastp%20st%20marin%20edu.jpg"/>
          <p:cNvPicPr>
            <a:picLocks noChangeAspect="1" noChangeArrowheads="1"/>
          </p:cNvPicPr>
          <p:nvPr/>
        </p:nvPicPr>
        <p:blipFill>
          <a:blip r:embed="rId2" cstate="print"/>
          <a:srcRect/>
          <a:stretch>
            <a:fillRect/>
          </a:stretch>
        </p:blipFill>
        <p:spPr bwMode="auto">
          <a:xfrm>
            <a:off x="7162800" y="47133"/>
            <a:ext cx="1774530" cy="1476867"/>
          </a:xfrm>
          <a:prstGeom prst="rect">
            <a:avLst/>
          </a:prstGeom>
          <a:noFill/>
        </p:spPr>
      </p:pic>
    </p:spTree>
    <p:extLst>
      <p:ext uri="{BB962C8B-B14F-4D97-AF65-F5344CB8AC3E}">
        <p14:creationId xmlns:p14="http://schemas.microsoft.com/office/powerpoint/2010/main" val="158972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73163" y="228600"/>
            <a:ext cx="7772400" cy="914400"/>
          </a:xfrm>
        </p:spPr>
        <p:txBody>
          <a:bodyPr/>
          <a:lstStyle/>
          <a:p>
            <a:pPr algn="ctr"/>
            <a:r>
              <a:rPr lang="en-US" dirty="0" smtClean="0"/>
              <a:t>Legacy of Han Wu di</a:t>
            </a:r>
          </a:p>
        </p:txBody>
      </p:sp>
      <p:sp>
        <p:nvSpPr>
          <p:cNvPr id="32771" name="Content Placeholder 2"/>
          <p:cNvSpPr>
            <a:spLocks noGrp="1"/>
          </p:cNvSpPr>
          <p:nvPr>
            <p:ph idx="1"/>
          </p:nvPr>
        </p:nvSpPr>
        <p:spPr>
          <a:xfrm>
            <a:off x="1173163" y="1143000"/>
            <a:ext cx="7772400" cy="4953000"/>
          </a:xfrm>
        </p:spPr>
        <p:txBody>
          <a:bodyPr/>
          <a:lstStyle/>
          <a:p>
            <a:r>
              <a:rPr lang="en-US" smtClean="0"/>
              <a:t>Confucian educational system</a:t>
            </a:r>
          </a:p>
          <a:p>
            <a:r>
              <a:rPr lang="en-US" smtClean="0"/>
              <a:t>Expansion</a:t>
            </a:r>
          </a:p>
        </p:txBody>
      </p:sp>
      <p:pic>
        <p:nvPicPr>
          <p:cNvPr id="32772" name="Picture 8" descr="ben57549_08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033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153400" cy="5029200"/>
          </a:xfrm>
        </p:spPr>
        <p:txBody>
          <a:bodyPr>
            <a:normAutofit fontScale="77500" lnSpcReduction="20000"/>
          </a:bodyPr>
          <a:lstStyle/>
          <a:p>
            <a:r>
              <a:rPr lang="en-US" dirty="0" smtClean="0"/>
              <a:t>Huge empires with long borders to defend</a:t>
            </a:r>
          </a:p>
          <a:p>
            <a:r>
              <a:rPr lang="en-US" dirty="0" smtClean="0"/>
              <a:t>Walls </a:t>
            </a:r>
          </a:p>
          <a:p>
            <a:r>
              <a:rPr lang="en-US" dirty="0" smtClean="0"/>
              <a:t>Chain of forts and garrisons</a:t>
            </a:r>
          </a:p>
          <a:p>
            <a:r>
              <a:rPr lang="en-US" dirty="0" smtClean="0"/>
              <a:t>Time, effort, and money spent to defend borders from nomadic attacks (both failed)</a:t>
            </a:r>
          </a:p>
          <a:p>
            <a:r>
              <a:rPr lang="en-US" dirty="0" smtClean="0"/>
              <a:t>Economies based on agriculture </a:t>
            </a:r>
          </a:p>
          <a:p>
            <a:r>
              <a:rPr lang="en-US" dirty="0" smtClean="0"/>
              <a:t>Grew into wealthy urban-based societies</a:t>
            </a:r>
          </a:p>
          <a:p>
            <a:r>
              <a:rPr lang="en-US" dirty="0" smtClean="0"/>
              <a:t>Land ownership issues between peasants and aristocrats</a:t>
            </a:r>
          </a:p>
          <a:p>
            <a:r>
              <a:rPr lang="en-US" dirty="0" smtClean="0"/>
              <a:t>Peasants rebelled when reduced to tenant farmer status</a:t>
            </a:r>
          </a:p>
          <a:p>
            <a:r>
              <a:rPr lang="en-US" dirty="0" smtClean="0"/>
              <a:t>Spread out from homogeneous core to encompass diverse peoples</a:t>
            </a:r>
          </a:p>
          <a:p>
            <a:r>
              <a:rPr lang="en-US" dirty="0" smtClean="0"/>
              <a:t>Created cultural unity among conquered people</a:t>
            </a:r>
          </a:p>
          <a:p>
            <a:r>
              <a:rPr lang="en-US" dirty="0" smtClean="0"/>
              <a:t>Delegated ruling authority to local officials</a:t>
            </a:r>
          </a:p>
          <a:p>
            <a:r>
              <a:rPr lang="en-US" dirty="0" smtClean="0"/>
              <a:t>Competent bureaucracy allowed the empires to thrive for years</a:t>
            </a:r>
            <a:endParaRPr lang="en-US" dirty="0"/>
          </a:p>
        </p:txBody>
      </p:sp>
      <p:sp>
        <p:nvSpPr>
          <p:cNvPr id="3" name="Title 2"/>
          <p:cNvSpPr>
            <a:spLocks noGrp="1"/>
          </p:cNvSpPr>
          <p:nvPr>
            <p:ph type="title"/>
          </p:nvPr>
        </p:nvSpPr>
        <p:spPr/>
        <p:txBody>
          <a:bodyPr/>
          <a:lstStyle/>
          <a:p>
            <a:r>
              <a:rPr lang="en-US" dirty="0" smtClean="0"/>
              <a:t>Comparison: Rome and Han</a:t>
            </a:r>
            <a:endParaRPr lang="en-US" dirty="0"/>
          </a:p>
        </p:txBody>
      </p:sp>
    </p:spTree>
    <p:extLst>
      <p:ext uri="{BB962C8B-B14F-4D97-AF65-F5344CB8AC3E}">
        <p14:creationId xmlns:p14="http://schemas.microsoft.com/office/powerpoint/2010/main" val="272218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gn="ctr"/>
            <a:r>
              <a:rPr lang="en-US"/>
              <a:t>Han Dynasty</a:t>
            </a:r>
          </a:p>
        </p:txBody>
      </p:sp>
      <p:sp>
        <p:nvSpPr>
          <p:cNvPr id="84995" name="Rectangle 3"/>
          <p:cNvSpPr>
            <a:spLocks noGrp="1" noChangeArrowheads="1"/>
          </p:cNvSpPr>
          <p:nvPr>
            <p:ph type="body" idx="1"/>
          </p:nvPr>
        </p:nvSpPr>
        <p:spPr>
          <a:xfrm>
            <a:off x="838200" y="1524000"/>
            <a:ext cx="8107363" cy="5334000"/>
          </a:xfrm>
        </p:spPr>
        <p:txBody>
          <a:bodyPr/>
          <a:lstStyle/>
          <a:p>
            <a:r>
              <a:rPr lang="en-US" sz="4000"/>
              <a:t>On map of Han Dynasty, identify &amp; label the following:</a:t>
            </a:r>
          </a:p>
          <a:p>
            <a:pPr lvl="1"/>
            <a:r>
              <a:rPr lang="en-US" sz="4000"/>
              <a:t>Outline Han Dynasty</a:t>
            </a:r>
          </a:p>
          <a:p>
            <a:pPr lvl="1"/>
            <a:r>
              <a:rPr lang="en-US" sz="4000"/>
              <a:t>Draw Silk Road</a:t>
            </a:r>
          </a:p>
          <a:p>
            <a:pPr lvl="1"/>
            <a:r>
              <a:rPr lang="en-US" sz="4000"/>
              <a:t>Symbolize 3 important cultural achievements of Han Dynasty</a:t>
            </a:r>
            <a:endParaRPr lang="en-US"/>
          </a:p>
        </p:txBody>
      </p:sp>
    </p:spTree>
    <p:extLst>
      <p:ext uri="{BB962C8B-B14F-4D97-AF65-F5344CB8AC3E}">
        <p14:creationId xmlns:p14="http://schemas.microsoft.com/office/powerpoint/2010/main" val="1599118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Get It Together!!!!!!</a:t>
            </a:r>
            <a:endParaRPr lang="en-US" dirty="0"/>
          </a:p>
        </p:txBody>
      </p:sp>
      <p:sp>
        <p:nvSpPr>
          <p:cNvPr id="3" name="Content Placeholder 2"/>
          <p:cNvSpPr>
            <a:spLocks noGrp="1"/>
          </p:cNvSpPr>
          <p:nvPr>
            <p:ph idx="1"/>
          </p:nvPr>
        </p:nvSpPr>
        <p:spPr/>
        <p:txBody>
          <a:bodyPr/>
          <a:lstStyle/>
          <a:p>
            <a:pPr algn="ctr"/>
            <a:r>
              <a:rPr lang="en-US" dirty="0" smtClean="0"/>
              <a:t>SPICE up the Han Dynasty!!!!!!!</a:t>
            </a:r>
            <a:endParaRPr lang="en-US" dirty="0"/>
          </a:p>
        </p:txBody>
      </p:sp>
    </p:spTree>
    <p:extLst>
      <p:ext uri="{BB962C8B-B14F-4D97-AF65-F5344CB8AC3E}">
        <p14:creationId xmlns:p14="http://schemas.microsoft.com/office/powerpoint/2010/main" val="308114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17175"/>
            <a:ext cx="1905000" cy="613090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Social:</a:t>
            </a:r>
          </a:p>
          <a:p>
            <a:pPr>
              <a:lnSpc>
                <a:spcPct val="90000"/>
              </a:lnSpc>
            </a:pPr>
            <a:r>
              <a:rPr lang="en-US" sz="900" dirty="0" smtClean="0"/>
              <a:t>-</a:t>
            </a:r>
            <a:r>
              <a:rPr lang="en-US" sz="1600" dirty="0"/>
              <a:t>3 main social groups</a:t>
            </a:r>
            <a:r>
              <a:rPr lang="en-US" sz="1600" dirty="0" smtClean="0"/>
              <a:t>:</a:t>
            </a:r>
          </a:p>
          <a:p>
            <a:pPr marL="342900" indent="-342900">
              <a:lnSpc>
                <a:spcPct val="90000"/>
              </a:lnSpc>
              <a:buAutoNum type="arabicParenBoth"/>
            </a:pPr>
            <a:r>
              <a:rPr lang="en-US" sz="1600" dirty="0" smtClean="0"/>
              <a:t>Land-owning aristocracy</a:t>
            </a:r>
          </a:p>
          <a:p>
            <a:pPr marL="342900" indent="-342900">
              <a:lnSpc>
                <a:spcPct val="90000"/>
              </a:lnSpc>
              <a:buAutoNum type="arabicParenBoth"/>
            </a:pPr>
            <a:r>
              <a:rPr lang="en-US" sz="1600" dirty="0" smtClean="0"/>
              <a:t>Laborers</a:t>
            </a:r>
          </a:p>
          <a:p>
            <a:pPr marL="342900" indent="-342900">
              <a:lnSpc>
                <a:spcPct val="90000"/>
              </a:lnSpc>
              <a:buAutoNum type="arabicParenBoth"/>
            </a:pPr>
            <a:r>
              <a:rPr lang="en-US" sz="1600" dirty="0" smtClean="0"/>
              <a:t>“mean </a:t>
            </a:r>
            <a:r>
              <a:rPr lang="en-US" sz="1600" dirty="0"/>
              <a:t>people” (lacking skills</a:t>
            </a:r>
            <a:r>
              <a:rPr lang="en-US" sz="1600" dirty="0" smtClean="0"/>
              <a:t>)</a:t>
            </a:r>
          </a:p>
          <a:p>
            <a:pPr>
              <a:lnSpc>
                <a:spcPct val="90000"/>
              </a:lnSpc>
            </a:pPr>
            <a:r>
              <a:rPr lang="en-US" sz="1600" dirty="0" smtClean="0"/>
              <a:t>**(</a:t>
            </a:r>
            <a:r>
              <a:rPr lang="en-US" sz="1600" dirty="0"/>
              <a:t>Merchants &amp; money-making was not seen as </a:t>
            </a:r>
            <a:r>
              <a:rPr lang="en-US" sz="1600" dirty="0" smtClean="0"/>
              <a:t>important, even though they made A LOT!)</a:t>
            </a:r>
          </a:p>
          <a:p>
            <a:pPr>
              <a:lnSpc>
                <a:spcPct val="90000"/>
              </a:lnSpc>
            </a:pPr>
            <a:endParaRPr lang="en-US" sz="1600" dirty="0"/>
          </a:p>
          <a:p>
            <a:pPr>
              <a:lnSpc>
                <a:spcPct val="90000"/>
              </a:lnSpc>
            </a:pPr>
            <a:r>
              <a:rPr lang="en-US" sz="1600" dirty="0" smtClean="0"/>
              <a:t>-Men superior to women because only men could carry out gov’t or religious duties. </a:t>
            </a:r>
          </a:p>
          <a:p>
            <a:pPr>
              <a:lnSpc>
                <a:spcPct val="90000"/>
              </a:lnSpc>
            </a:pPr>
            <a:endParaRPr lang="en-US" sz="1600" dirty="0"/>
          </a:p>
          <a:p>
            <a:pPr>
              <a:lnSpc>
                <a:spcPct val="90000"/>
              </a:lnSpc>
            </a:pPr>
            <a:r>
              <a:rPr lang="en-US" sz="1600" i="1" dirty="0" smtClean="0"/>
              <a:t>What does this say about the priorities of Chinese society as opposed to Egyptian society?</a:t>
            </a:r>
          </a:p>
          <a:p>
            <a:pPr marL="285750" indent="-285750">
              <a:lnSpc>
                <a:spcPct val="90000"/>
              </a:lnSpc>
              <a:buFontTx/>
              <a:buChar char="-"/>
            </a:pPr>
            <a:endParaRPr lang="en-US" sz="1600" dirty="0"/>
          </a:p>
        </p:txBody>
      </p:sp>
      <p:sp>
        <p:nvSpPr>
          <p:cNvPr id="3" name="AutoShape 4" descr="http://www.angelfire.com/hi5/interactive_learning/china/feudal_diagram.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www.angelfire.com/hi5/interactive_learning/china/feudal_diagram.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133600" y="490478"/>
            <a:ext cx="243840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Political:</a:t>
            </a:r>
          </a:p>
          <a:p>
            <a:pPr marL="285750" indent="-285750">
              <a:buFontTx/>
              <a:buChar char="-"/>
            </a:pPr>
            <a:r>
              <a:rPr lang="en-US" dirty="0" smtClean="0"/>
              <a:t>Legalism AND Confucianism</a:t>
            </a:r>
          </a:p>
          <a:p>
            <a:pPr marL="285750" indent="-285750">
              <a:buFontTx/>
              <a:buChar char="-"/>
            </a:pPr>
            <a:r>
              <a:rPr lang="en-US" dirty="0" smtClean="0"/>
              <a:t>Civil Service Exam</a:t>
            </a:r>
          </a:p>
          <a:p>
            <a:endParaRPr lang="en-US" dirty="0" smtClean="0"/>
          </a:p>
        </p:txBody>
      </p:sp>
      <p:sp>
        <p:nvSpPr>
          <p:cNvPr id="8" name="TextBox 7"/>
          <p:cNvSpPr txBox="1"/>
          <p:nvPr/>
        </p:nvSpPr>
        <p:spPr>
          <a:xfrm>
            <a:off x="4648200" y="546080"/>
            <a:ext cx="1905000" cy="424731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Interactions with Humans and Environments</a:t>
            </a:r>
          </a:p>
          <a:p>
            <a:r>
              <a:rPr lang="en-US" b="1" dirty="0"/>
              <a:t>-</a:t>
            </a:r>
            <a:r>
              <a:rPr lang="en-US" dirty="0" smtClean="0"/>
              <a:t>Sponsored public works: irrigation, canal, and road systems</a:t>
            </a:r>
          </a:p>
          <a:p>
            <a:r>
              <a:rPr lang="en-US" dirty="0"/>
              <a:t>-</a:t>
            </a:r>
            <a:r>
              <a:rPr lang="en-US" dirty="0" smtClean="0"/>
              <a:t>Chinese influence spread into Northern Korea, Northern Vietnam, and Central Asia</a:t>
            </a:r>
          </a:p>
        </p:txBody>
      </p:sp>
      <p:sp>
        <p:nvSpPr>
          <p:cNvPr id="9" name="TextBox 8"/>
          <p:cNvSpPr txBox="1"/>
          <p:nvPr/>
        </p:nvSpPr>
        <p:spPr>
          <a:xfrm>
            <a:off x="6629400" y="436126"/>
            <a:ext cx="2362200" cy="433965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700" b="1" dirty="0" smtClean="0"/>
              <a:t>Culture:</a:t>
            </a:r>
          </a:p>
          <a:p>
            <a:r>
              <a:rPr lang="en-US" sz="1700" dirty="0" smtClean="0"/>
              <a:t>-</a:t>
            </a:r>
            <a:r>
              <a:rPr lang="en-US" sz="1600" dirty="0" smtClean="0"/>
              <a:t>kept up currency system established by Qin</a:t>
            </a:r>
          </a:p>
          <a:p>
            <a:r>
              <a:rPr lang="en-US" sz="1600" dirty="0" smtClean="0"/>
              <a:t>-Decorative </a:t>
            </a:r>
            <a:r>
              <a:rPr lang="en-US" sz="1600" dirty="0"/>
              <a:t>arts – bronze and ceramic figures, bowls, vases, jade and ivory carvings, woven silk screens</a:t>
            </a:r>
          </a:p>
          <a:p>
            <a:r>
              <a:rPr lang="en-US" sz="1600" dirty="0" smtClean="0"/>
              <a:t>-Calligraphy</a:t>
            </a:r>
            <a:endParaRPr lang="en-US" sz="1600" dirty="0"/>
          </a:p>
          <a:p>
            <a:r>
              <a:rPr lang="en-US" sz="1600" dirty="0" smtClean="0"/>
              <a:t>-Historical </a:t>
            </a:r>
            <a:r>
              <a:rPr lang="en-US" sz="1600" dirty="0"/>
              <a:t>record keeping important</a:t>
            </a:r>
          </a:p>
          <a:p>
            <a:r>
              <a:rPr lang="en-US" sz="1600" dirty="0" smtClean="0"/>
              <a:t>-Mathematics</a:t>
            </a:r>
            <a:r>
              <a:rPr lang="en-US" sz="1600" dirty="0"/>
              <a:t>, geography, and astronomy  valued</a:t>
            </a:r>
          </a:p>
          <a:p>
            <a:r>
              <a:rPr lang="en-US" sz="1600" dirty="0" smtClean="0"/>
              <a:t>-Acupuncture</a:t>
            </a:r>
            <a:endParaRPr lang="en-US" sz="1600" dirty="0"/>
          </a:p>
          <a:p>
            <a:endParaRPr lang="en-US" sz="1600" dirty="0"/>
          </a:p>
        </p:txBody>
      </p:sp>
      <p:sp>
        <p:nvSpPr>
          <p:cNvPr id="12" name="TextBox 11"/>
          <p:cNvSpPr txBox="1"/>
          <p:nvPr/>
        </p:nvSpPr>
        <p:spPr>
          <a:xfrm>
            <a:off x="2175164" y="2145437"/>
            <a:ext cx="2438400" cy="46905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smtClean="0"/>
              <a:t>Economics:</a:t>
            </a:r>
          </a:p>
          <a:p>
            <a:pPr>
              <a:lnSpc>
                <a:spcPct val="90000"/>
              </a:lnSpc>
            </a:pPr>
            <a:r>
              <a:rPr lang="en-US" dirty="0" smtClean="0"/>
              <a:t>-expansion of trade</a:t>
            </a:r>
          </a:p>
          <a:p>
            <a:pPr>
              <a:lnSpc>
                <a:spcPct val="90000"/>
              </a:lnSpc>
            </a:pPr>
            <a:r>
              <a:rPr lang="en-US" dirty="0" smtClean="0"/>
              <a:t>-agricultural based – regulated ag by storing grain and rice in good times to control price increases</a:t>
            </a:r>
          </a:p>
          <a:p>
            <a:pPr>
              <a:lnSpc>
                <a:spcPct val="90000"/>
              </a:lnSpc>
            </a:pPr>
            <a:r>
              <a:rPr lang="en-US" dirty="0" smtClean="0"/>
              <a:t>-Brush </a:t>
            </a:r>
            <a:r>
              <a:rPr lang="en-US" dirty="0"/>
              <a:t>pen and paper facilitated </a:t>
            </a:r>
            <a:r>
              <a:rPr lang="en-US" dirty="0" smtClean="0"/>
              <a:t>work</a:t>
            </a:r>
          </a:p>
          <a:p>
            <a:pPr>
              <a:lnSpc>
                <a:spcPct val="90000"/>
              </a:lnSpc>
            </a:pPr>
            <a:r>
              <a:rPr lang="en-US" dirty="0" smtClean="0"/>
              <a:t>-Water </a:t>
            </a:r>
            <a:r>
              <a:rPr lang="en-US" dirty="0"/>
              <a:t>mills for </a:t>
            </a:r>
            <a:r>
              <a:rPr lang="en-US" dirty="0" smtClean="0"/>
              <a:t>agriculture</a:t>
            </a:r>
          </a:p>
          <a:p>
            <a:pPr>
              <a:lnSpc>
                <a:spcPct val="90000"/>
              </a:lnSpc>
            </a:pPr>
            <a:r>
              <a:rPr lang="en-US" dirty="0"/>
              <a:t>-</a:t>
            </a:r>
            <a:r>
              <a:rPr lang="en-US" dirty="0" smtClean="0"/>
              <a:t>Rudders </a:t>
            </a:r>
            <a:r>
              <a:rPr lang="en-US" dirty="0"/>
              <a:t>and compasses for </a:t>
            </a:r>
            <a:r>
              <a:rPr lang="en-US" dirty="0" smtClean="0"/>
              <a:t>ships</a:t>
            </a:r>
          </a:p>
          <a:p>
            <a:pPr>
              <a:lnSpc>
                <a:spcPct val="90000"/>
              </a:lnSpc>
            </a:pPr>
            <a:r>
              <a:rPr lang="en-US" dirty="0"/>
              <a:t>-</a:t>
            </a:r>
            <a:r>
              <a:rPr lang="en-US" dirty="0" smtClean="0"/>
              <a:t>New </a:t>
            </a:r>
            <a:r>
              <a:rPr lang="en-US" dirty="0"/>
              <a:t>mining techniques for iron and copper</a:t>
            </a:r>
          </a:p>
          <a:p>
            <a:pPr>
              <a:lnSpc>
                <a:spcPct val="90000"/>
              </a:lnSpc>
            </a:pPr>
            <a:endParaRPr lang="en-US" dirty="0"/>
          </a:p>
        </p:txBody>
      </p:sp>
      <p:sp>
        <p:nvSpPr>
          <p:cNvPr id="5" name="TextBox 4"/>
          <p:cNvSpPr txBox="1"/>
          <p:nvPr/>
        </p:nvSpPr>
        <p:spPr>
          <a:xfrm>
            <a:off x="838200" y="7937"/>
            <a:ext cx="71628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SPICE IT UP!</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306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4600" y="1481328"/>
            <a:ext cx="6172200" cy="4525963"/>
          </a:xfrm>
        </p:spPr>
        <p:txBody>
          <a:bodyPr>
            <a:normAutofit fontScale="92500" lnSpcReduction="10000"/>
          </a:bodyPr>
          <a:lstStyle/>
          <a:p>
            <a:r>
              <a:rPr lang="en-US" dirty="0" smtClean="0"/>
              <a:t>Qin leaders responded enthusiastically to Legalism</a:t>
            </a:r>
          </a:p>
          <a:p>
            <a:r>
              <a:rPr lang="en-US" dirty="0" smtClean="0"/>
              <a:t>Used strict rule to dominate neighbors in western China </a:t>
            </a:r>
          </a:p>
          <a:p>
            <a:r>
              <a:rPr lang="en-US" dirty="0" smtClean="0"/>
              <a:t>Iron weapons helped army defeat other states until it controlled China</a:t>
            </a:r>
          </a:p>
          <a:p>
            <a:r>
              <a:rPr lang="en-US" dirty="0" smtClean="0"/>
              <a:t>King declared himself “First Emperor” or Shi Huangdi (ruled 221 – 210 BCE)</a:t>
            </a:r>
          </a:p>
          <a:p>
            <a:r>
              <a:rPr lang="en-US" dirty="0" smtClean="0"/>
              <a:t>Dynasty didn’t last long but is significant in regard to the development of the Chinese state</a:t>
            </a:r>
          </a:p>
        </p:txBody>
      </p:sp>
      <p:sp>
        <p:nvSpPr>
          <p:cNvPr id="3" name="Title 2"/>
          <p:cNvSpPr>
            <a:spLocks noGrp="1"/>
          </p:cNvSpPr>
          <p:nvPr>
            <p:ph type="title"/>
          </p:nvPr>
        </p:nvSpPr>
        <p:spPr/>
        <p:txBody>
          <a:bodyPr>
            <a:normAutofit fontScale="90000"/>
          </a:bodyPr>
          <a:lstStyle/>
          <a:p>
            <a:pPr algn="ctr"/>
            <a:r>
              <a:rPr lang="en-US" dirty="0" smtClean="0"/>
              <a:t>China: The Qin Dynasty- </a:t>
            </a:r>
            <a:br>
              <a:rPr lang="en-US" dirty="0" smtClean="0"/>
            </a:br>
            <a:r>
              <a:rPr lang="en-US" i="1" dirty="0" smtClean="0"/>
              <a:t>before control </a:t>
            </a:r>
            <a:endParaRPr lang="en-US" i="1" dirty="0"/>
          </a:p>
        </p:txBody>
      </p:sp>
      <p:pic>
        <p:nvPicPr>
          <p:cNvPr id="32772" name="Picture 4" descr="http://sljglobal.wikispaces.com/file/view/QinShiHuang.jpg/165289411/247x259/QinShiHuang.jpg"/>
          <p:cNvPicPr>
            <a:picLocks noChangeAspect="1" noChangeArrowheads="1"/>
          </p:cNvPicPr>
          <p:nvPr/>
        </p:nvPicPr>
        <p:blipFill>
          <a:blip r:embed="rId2" cstate="print"/>
          <a:srcRect/>
          <a:stretch>
            <a:fillRect/>
          </a:stretch>
        </p:blipFill>
        <p:spPr bwMode="auto">
          <a:xfrm>
            <a:off x="152400" y="1600200"/>
            <a:ext cx="2381250" cy="2495551"/>
          </a:xfrm>
          <a:prstGeom prst="rect">
            <a:avLst/>
          </a:prstGeom>
          <a:noFill/>
        </p:spPr>
      </p:pic>
    </p:spTree>
    <p:extLst>
      <p:ext uri="{BB962C8B-B14F-4D97-AF65-F5344CB8AC3E}">
        <p14:creationId xmlns:p14="http://schemas.microsoft.com/office/powerpoint/2010/main" val="427611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upload.wikimedia.org/wikipedia/commons/thumb/c/cf/De_stridande_staterna_animering.gif/300px-De_stridande_staterna_animering.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180975"/>
            <a:ext cx="8226425" cy="6496050"/>
          </a:xfrm>
          <a:prstGeom prst="rect">
            <a:avLst/>
          </a:prstGeom>
        </p:spPr>
      </p:pic>
    </p:spTree>
    <p:extLst>
      <p:ext uri="{BB962C8B-B14F-4D97-AF65-F5344CB8AC3E}">
        <p14:creationId xmlns:p14="http://schemas.microsoft.com/office/powerpoint/2010/main" val="414637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846137" y="685800"/>
            <a:ext cx="7451725" cy="4495800"/>
          </a:xfrm>
        </p:spPr>
        <p:txBody>
          <a:bodyPr>
            <a:noAutofit/>
          </a:bodyPr>
          <a:lstStyle/>
          <a:p>
            <a:r>
              <a:rPr lang="en-US" sz="2400" dirty="0" smtClean="0"/>
              <a:t>During Warring States Period:</a:t>
            </a:r>
          </a:p>
          <a:p>
            <a:pPr lvl="1"/>
            <a:r>
              <a:rPr lang="en-US" sz="2000" dirty="0" smtClean="0"/>
              <a:t>Zhou allied themselves with the (western) Qin to defeat the nomads attacking from the north.</a:t>
            </a:r>
          </a:p>
          <a:p>
            <a:pPr lvl="1"/>
            <a:r>
              <a:rPr lang="en-US" sz="2000" dirty="0" smtClean="0"/>
              <a:t>Zhou gave Qin lots of land (fiefdom- feudal system) in return</a:t>
            </a:r>
          </a:p>
          <a:p>
            <a:pPr lvl="1"/>
            <a:r>
              <a:rPr lang="en-US" sz="2000" dirty="0" smtClean="0"/>
              <a:t>Over 8 centuries </a:t>
            </a:r>
            <a:r>
              <a:rPr lang="en-US" sz="2000" dirty="0" smtClean="0">
                <a:sym typeface="Wingdings" panose="05000000000000000000" pitchFamily="2" charset="2"/>
              </a:rPr>
              <a:t> force to be reckoned with!</a:t>
            </a:r>
          </a:p>
          <a:p>
            <a:pPr lvl="1"/>
            <a:r>
              <a:rPr lang="en-US" sz="2000" dirty="0" smtClean="0">
                <a:sym typeface="Wingdings" panose="05000000000000000000" pitchFamily="2" charset="2"/>
              </a:rPr>
              <a:t>Big boss: 21 </a:t>
            </a:r>
            <a:r>
              <a:rPr lang="en-US" sz="2000" dirty="0" err="1" smtClean="0">
                <a:sym typeface="Wingdings" panose="05000000000000000000" pitchFamily="2" charset="2"/>
              </a:rPr>
              <a:t>yr</a:t>
            </a:r>
            <a:r>
              <a:rPr lang="en-US" sz="2000" dirty="0" smtClean="0">
                <a:sym typeface="Wingdings" panose="05000000000000000000" pitchFamily="2" charset="2"/>
              </a:rPr>
              <a:t> old Qin Huang </a:t>
            </a:r>
          </a:p>
          <a:p>
            <a:pPr lvl="2"/>
            <a:r>
              <a:rPr lang="en-US" sz="1800" dirty="0" smtClean="0">
                <a:sym typeface="Wingdings" panose="05000000000000000000" pitchFamily="2" charset="2"/>
              </a:rPr>
              <a:t>Family drama </a:t>
            </a:r>
          </a:p>
          <a:p>
            <a:pPr lvl="2"/>
            <a:r>
              <a:rPr lang="en-US" sz="1800" dirty="0" smtClean="0">
                <a:sym typeface="Wingdings" panose="05000000000000000000" pitchFamily="2" charset="2"/>
              </a:rPr>
              <a:t>Ruler during “Unification Wars”.  (moving map)</a:t>
            </a:r>
          </a:p>
          <a:p>
            <a:pPr lvl="3"/>
            <a:r>
              <a:rPr lang="en-US" sz="1800" dirty="0" smtClean="0">
                <a:sym typeface="Wingdings" panose="05000000000000000000" pitchFamily="2" charset="2"/>
              </a:rPr>
              <a:t>Won due to: </a:t>
            </a:r>
          </a:p>
          <a:p>
            <a:pPr marL="1371600" lvl="3" indent="-457200">
              <a:buAutoNum type="arabicParenBoth"/>
            </a:pPr>
            <a:r>
              <a:rPr lang="en-US" sz="1800" dirty="0" smtClean="0">
                <a:sym typeface="Wingdings" panose="05000000000000000000" pitchFamily="2" charset="2"/>
              </a:rPr>
              <a:t>Size – army of 600,000 (compared to Rome, sacked Carthage with 6,000 v. Greek armies of 40,000).</a:t>
            </a:r>
          </a:p>
          <a:p>
            <a:pPr marL="1371600" lvl="3" indent="-457200">
              <a:buAutoNum type="arabicParenBoth"/>
            </a:pPr>
            <a:r>
              <a:rPr lang="en-US" sz="1800" dirty="0" smtClean="0">
                <a:sym typeface="Wingdings" panose="05000000000000000000" pitchFamily="2" charset="2"/>
              </a:rPr>
              <a:t>Crossbow – bronze triggers=rapid fire; 3 sided arrowheads;  used 10 centuries before Europeans; 3 line shooting formations.</a:t>
            </a:r>
          </a:p>
          <a:p>
            <a:pPr marL="1371600" lvl="3" indent="-457200">
              <a:buAutoNum type="arabicParenBoth"/>
            </a:pPr>
            <a:r>
              <a:rPr lang="en-US" sz="1800" dirty="0" smtClean="0">
                <a:sym typeface="Wingdings" panose="05000000000000000000" pitchFamily="2" charset="2"/>
              </a:rPr>
              <a:t>Swords- longer than most (close to 8ft); chrome (not patented until 1950’s).</a:t>
            </a:r>
            <a:endParaRPr lang="en-US" sz="1800" dirty="0"/>
          </a:p>
        </p:txBody>
      </p:sp>
      <p:sp>
        <p:nvSpPr>
          <p:cNvPr id="4" name="TextBox 3"/>
          <p:cNvSpPr txBox="1"/>
          <p:nvPr/>
        </p:nvSpPr>
        <p:spPr>
          <a:xfrm>
            <a:off x="457200" y="39469"/>
            <a:ext cx="82296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Origins and Rise to Power</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835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map-Ch'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6575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9" name="Rectangle 7"/>
          <p:cNvSpPr>
            <a:spLocks noGrp="1" noChangeArrowheads="1"/>
          </p:cNvSpPr>
          <p:nvPr>
            <p:ph type="title"/>
          </p:nvPr>
        </p:nvSpPr>
        <p:spPr>
          <a:xfrm>
            <a:off x="838200" y="0"/>
            <a:ext cx="8305800" cy="1752600"/>
          </a:xfrm>
          <a:noFill/>
          <a:ln/>
        </p:spPr>
        <p:txBody>
          <a:bodyPr/>
          <a:lstStyle/>
          <a:p>
            <a:pPr algn="ctr"/>
            <a:r>
              <a:rPr lang="en-US" sz="7000" b="1" dirty="0" smtClean="0">
                <a:effectLst>
                  <a:outerShdw blurRad="38100" dist="38100" dir="2700000" algn="tl">
                    <a:srgbClr val="C0C0C0"/>
                  </a:outerShdw>
                </a:effectLst>
              </a:rPr>
              <a:t>Qin Dynasty</a:t>
            </a:r>
            <a:endParaRPr lang="en-US" sz="7000" b="1" dirty="0">
              <a:effectLst>
                <a:outerShdw blurRad="38100" dist="38100" dir="2700000" algn="tl">
                  <a:srgbClr val="C0C0C0"/>
                </a:outerShdw>
              </a:effectLst>
            </a:endParaRPr>
          </a:p>
        </p:txBody>
      </p:sp>
    </p:spTree>
    <p:extLst>
      <p:ext uri="{BB962C8B-B14F-4D97-AF65-F5344CB8AC3E}">
        <p14:creationId xmlns:p14="http://schemas.microsoft.com/office/powerpoint/2010/main" val="80904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2800" b="1" i="1" smtClean="0">
                <a:latin typeface="Baskerville" pitchFamily="18" charset="0"/>
              </a:rPr>
              <a:t>3. The Qin Dynasty in China (221-209 B.C.)</a:t>
            </a:r>
          </a:p>
        </p:txBody>
      </p:sp>
      <p:sp>
        <p:nvSpPr>
          <p:cNvPr id="63491" name="Rectangle 4"/>
          <p:cNvSpPr>
            <a:spLocks noGrp="1" noChangeArrowheads="1"/>
          </p:cNvSpPr>
          <p:nvPr>
            <p:ph type="body" sz="half" idx="1"/>
          </p:nvPr>
        </p:nvSpPr>
        <p:spPr>
          <a:xfrm>
            <a:off x="0" y="1143000"/>
            <a:ext cx="4495800" cy="5715000"/>
          </a:xfrm>
        </p:spPr>
        <p:txBody>
          <a:bodyPr>
            <a:normAutofit/>
          </a:bodyPr>
          <a:lstStyle/>
          <a:p>
            <a:pPr marL="533400" indent="-533400">
              <a:lnSpc>
                <a:spcPct val="90000"/>
              </a:lnSpc>
            </a:pPr>
            <a:r>
              <a:rPr lang="en-US" sz="2800" dirty="0" smtClean="0">
                <a:latin typeface="Baskerville" pitchFamily="18" charset="0"/>
              </a:rPr>
              <a:t>Unlike the Zhou, the Qin Dynasty was extremely </a:t>
            </a:r>
            <a:r>
              <a:rPr lang="en-US" sz="2800" b="1" i="1" dirty="0" smtClean="0">
                <a:latin typeface="Baskerville" pitchFamily="18" charset="0"/>
              </a:rPr>
              <a:t>short</a:t>
            </a:r>
            <a:r>
              <a:rPr lang="en-US" sz="2800" dirty="0" smtClean="0">
                <a:latin typeface="Baskerville" pitchFamily="18" charset="0"/>
              </a:rPr>
              <a:t>… lasting little more than a decade</a:t>
            </a:r>
          </a:p>
          <a:p>
            <a:pPr marL="533400" indent="-533400">
              <a:lnSpc>
                <a:spcPct val="90000"/>
              </a:lnSpc>
            </a:pPr>
            <a:r>
              <a:rPr lang="en-US" sz="2800" dirty="0" smtClean="0">
                <a:latin typeface="Baskerville" pitchFamily="18" charset="0"/>
              </a:rPr>
              <a:t>Connected fortified walls (</a:t>
            </a:r>
            <a:r>
              <a:rPr lang="en-US" sz="2800" b="1" i="1" dirty="0" smtClean="0">
                <a:latin typeface="Baskerville" pitchFamily="18" charset="0"/>
              </a:rPr>
              <a:t>Great Wall?)</a:t>
            </a:r>
          </a:p>
          <a:p>
            <a:pPr marL="789432" lvl="1" indent="-533400">
              <a:lnSpc>
                <a:spcPct val="90000"/>
              </a:lnSpc>
              <a:buFontTx/>
              <a:buAutoNum type="arabicPeriod"/>
            </a:pPr>
            <a:r>
              <a:rPr lang="en-US" sz="2400" b="1" i="1" dirty="0" smtClean="0">
                <a:latin typeface="Baskerville" pitchFamily="18" charset="0"/>
              </a:rPr>
              <a:t>Did any of the walls built actually prevent invasions?</a:t>
            </a:r>
          </a:p>
          <a:p>
            <a:pPr marL="0" indent="0" eaLnBrk="1" hangingPunct="1">
              <a:lnSpc>
                <a:spcPct val="90000"/>
              </a:lnSpc>
              <a:buNone/>
            </a:pPr>
            <a:endParaRPr lang="en-US" sz="2800" b="1" i="1" dirty="0" smtClean="0">
              <a:latin typeface="Baskerville" pitchFamily="18" charset="0"/>
            </a:endParaRPr>
          </a:p>
          <a:p>
            <a:pPr marL="457200" indent="-457200">
              <a:lnSpc>
                <a:spcPct val="90000"/>
              </a:lnSpc>
            </a:pPr>
            <a:r>
              <a:rPr lang="en-US" sz="2800" b="1" i="1" dirty="0" smtClean="0">
                <a:latin typeface="Baskerville" pitchFamily="18" charset="0"/>
              </a:rPr>
              <a:t>Qin Shi Huang di</a:t>
            </a:r>
            <a:r>
              <a:rPr lang="en-US" sz="2800" dirty="0" smtClean="0">
                <a:latin typeface="Baskerville" pitchFamily="18" charset="0"/>
              </a:rPr>
              <a:t> first emperor</a:t>
            </a:r>
          </a:p>
        </p:txBody>
      </p:sp>
      <p:pic>
        <p:nvPicPr>
          <p:cNvPr id="63492" name="Picture 8" descr="qin006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81600" y="1143000"/>
            <a:ext cx="2667000" cy="2643188"/>
          </a:xfrm>
          <a:noFill/>
        </p:spPr>
      </p:pic>
      <p:pic>
        <p:nvPicPr>
          <p:cNvPr id="63493" name="Picture 9" descr="qindynastymap"/>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343400" y="3938588"/>
            <a:ext cx="4572000" cy="2690812"/>
          </a:xfrm>
          <a:noFill/>
        </p:spPr>
      </p:pic>
    </p:spTree>
    <p:extLst>
      <p:ext uri="{BB962C8B-B14F-4D97-AF65-F5344CB8AC3E}">
        <p14:creationId xmlns:p14="http://schemas.microsoft.com/office/powerpoint/2010/main" val="251250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Great wall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525"/>
            <a:ext cx="8077200"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41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990600" y="0"/>
            <a:ext cx="8153400" cy="1066800"/>
          </a:xfrm>
        </p:spPr>
        <p:txBody>
          <a:bodyPr/>
          <a:lstStyle/>
          <a:p>
            <a:pPr algn="ctr"/>
            <a:r>
              <a:rPr lang="en-US" dirty="0" smtClean="0"/>
              <a:t>Qin Dynasty </a:t>
            </a:r>
            <a:r>
              <a:rPr lang="en-US" dirty="0"/>
              <a:t>(221-202 BCE)</a:t>
            </a:r>
          </a:p>
        </p:txBody>
      </p:sp>
      <p:sp>
        <p:nvSpPr>
          <p:cNvPr id="48131" name="Rectangle 1027"/>
          <p:cNvSpPr>
            <a:spLocks noGrp="1" noChangeArrowheads="1"/>
          </p:cNvSpPr>
          <p:nvPr>
            <p:ph type="body" idx="1"/>
          </p:nvPr>
        </p:nvSpPr>
        <p:spPr>
          <a:xfrm>
            <a:off x="0" y="914400"/>
            <a:ext cx="9144000" cy="5943600"/>
          </a:xfrm>
          <a:solidFill>
            <a:schemeClr val="bg1"/>
          </a:solidFill>
        </p:spPr>
        <p:txBody>
          <a:bodyPr/>
          <a:lstStyle/>
          <a:p>
            <a:pPr>
              <a:lnSpc>
                <a:spcPct val="90000"/>
              </a:lnSpc>
            </a:pPr>
            <a:r>
              <a:rPr lang="en-US" sz="3600" b="1" u="sng" dirty="0" smtClean="0">
                <a:effectLst>
                  <a:outerShdw blurRad="38100" dist="38100" dir="2700000" algn="tl">
                    <a:srgbClr val="C0C0C0"/>
                  </a:outerShdw>
                </a:effectLst>
              </a:rPr>
              <a:t>Qin Shi (Xi) Huang di</a:t>
            </a:r>
            <a:r>
              <a:rPr lang="en-US" sz="3600" dirty="0" smtClean="0"/>
              <a:t> </a:t>
            </a:r>
            <a:r>
              <a:rPr lang="en-US" sz="3600" dirty="0"/>
              <a:t>challenged the </a:t>
            </a:r>
            <a:r>
              <a:rPr lang="en-US" sz="3600" dirty="0" smtClean="0"/>
              <a:t>Zhou </a:t>
            </a:r>
            <a:r>
              <a:rPr lang="en-US" sz="3600" dirty="0"/>
              <a:t>(lost mandate of heaven); won &amp; began the </a:t>
            </a:r>
            <a:r>
              <a:rPr lang="en-US" sz="3600" dirty="0" smtClean="0"/>
              <a:t>Qin Dynasty &amp;became </a:t>
            </a:r>
            <a:r>
              <a:rPr lang="en-US" sz="3600" dirty="0"/>
              <a:t>the 1</a:t>
            </a:r>
            <a:r>
              <a:rPr lang="en-US" sz="3600" baseline="30000" dirty="0"/>
              <a:t>st</a:t>
            </a:r>
            <a:r>
              <a:rPr lang="en-US" sz="3600" dirty="0"/>
              <a:t> “emperor</a:t>
            </a:r>
            <a:r>
              <a:rPr lang="en-US" sz="3600" dirty="0" smtClean="0"/>
              <a:t>”(</a:t>
            </a:r>
            <a:r>
              <a:rPr lang="en-US" sz="3600" dirty="0"/>
              <a:t>greater than king)</a:t>
            </a:r>
          </a:p>
          <a:p>
            <a:pPr>
              <a:lnSpc>
                <a:spcPct val="90000"/>
              </a:lnSpc>
            </a:pPr>
            <a:r>
              <a:rPr lang="en-US" sz="3600" dirty="0"/>
              <a:t>After years of </a:t>
            </a:r>
            <a:r>
              <a:rPr lang="en-US" sz="3600" dirty="0" smtClean="0"/>
              <a:t>chaos during </a:t>
            </a:r>
            <a:br>
              <a:rPr lang="en-US" sz="3600" dirty="0" smtClean="0"/>
            </a:br>
            <a:r>
              <a:rPr lang="en-US" sz="3600" dirty="0" smtClean="0"/>
              <a:t>the “Warring States Period”, </a:t>
            </a:r>
            <a:br>
              <a:rPr lang="en-US" sz="3600" dirty="0" smtClean="0"/>
            </a:br>
            <a:r>
              <a:rPr lang="en-US" sz="3600" dirty="0" smtClean="0"/>
              <a:t>Qin Shi (Xi) Huang di </a:t>
            </a:r>
            <a:r>
              <a:rPr lang="en-US" sz="3600" dirty="0"/>
              <a:t>used </a:t>
            </a:r>
            <a:r>
              <a:rPr lang="en-US" sz="3600" dirty="0" smtClean="0"/>
              <a:t/>
            </a:r>
            <a:br>
              <a:rPr lang="en-US" sz="3600" dirty="0" smtClean="0"/>
            </a:br>
            <a:r>
              <a:rPr lang="en-US" sz="3600" dirty="0" smtClean="0"/>
              <a:t>abusive political </a:t>
            </a:r>
            <a:r>
              <a:rPr lang="en-US" sz="3600" dirty="0"/>
              <a:t>style to </a:t>
            </a:r>
            <a:r>
              <a:rPr lang="en-US" sz="3600" dirty="0" smtClean="0"/>
              <a:t/>
            </a:r>
            <a:br>
              <a:rPr lang="en-US" sz="3600" dirty="0" smtClean="0"/>
            </a:br>
            <a:r>
              <a:rPr lang="en-US" sz="3600" dirty="0" smtClean="0"/>
              <a:t>maintain order </a:t>
            </a:r>
            <a:r>
              <a:rPr lang="en-US" sz="3600" dirty="0"/>
              <a:t>(executed </a:t>
            </a:r>
            <a:r>
              <a:rPr lang="en-US" sz="3600" dirty="0" smtClean="0"/>
              <a:t/>
            </a:r>
            <a:br>
              <a:rPr lang="en-US" sz="3600" dirty="0" smtClean="0"/>
            </a:br>
            <a:r>
              <a:rPr lang="en-US" sz="3600" dirty="0" smtClean="0"/>
              <a:t>opponents, book </a:t>
            </a:r>
          </a:p>
          <a:p>
            <a:pPr marL="0" indent="0">
              <a:lnSpc>
                <a:spcPct val="90000"/>
              </a:lnSpc>
              <a:buNone/>
            </a:pPr>
            <a:r>
              <a:rPr lang="en-US" sz="3600" dirty="0" smtClean="0"/>
              <a:t>burnings</a:t>
            </a:r>
            <a:r>
              <a:rPr lang="en-US" sz="3600" dirty="0"/>
              <a:t>)</a:t>
            </a:r>
          </a:p>
        </p:txBody>
      </p:sp>
      <p:pic>
        <p:nvPicPr>
          <p:cNvPr id="48134" name="Picture 1030" descr="first emperor"/>
          <p:cNvPicPr>
            <a:picLocks noChangeAspect="1" noChangeArrowheads="1"/>
          </p:cNvPicPr>
          <p:nvPr/>
        </p:nvPicPr>
        <p:blipFill>
          <a:blip r:embed="rId2">
            <a:extLst>
              <a:ext uri="{28A0092B-C50C-407E-A947-70E740481C1C}">
                <a14:useLocalDpi xmlns:a14="http://schemas.microsoft.com/office/drawing/2010/main" val="0"/>
              </a:ext>
            </a:extLst>
          </a:blip>
          <a:srcRect l="11111"/>
          <a:stretch>
            <a:fillRect/>
          </a:stretch>
        </p:blipFill>
        <p:spPr bwMode="auto">
          <a:xfrm>
            <a:off x="6651625" y="2590800"/>
            <a:ext cx="249237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45986"/>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1681</Words>
  <Application>Microsoft Office PowerPoint</Application>
  <PresentationFormat>On-screen Show (4:3)</PresentationFormat>
  <Paragraphs>218</Paragraphs>
  <Slides>27</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27</vt:i4>
      </vt:variant>
    </vt:vector>
  </HeadingPairs>
  <TitlesOfParts>
    <vt:vector size="40" baseType="lpstr">
      <vt:lpstr>Arial</vt:lpstr>
      <vt:lpstr>Baskerville</vt:lpstr>
      <vt:lpstr>Calibri</vt:lpstr>
      <vt:lpstr>Courier New</vt:lpstr>
      <vt:lpstr>Lucida Sans Unicode</vt:lpstr>
      <vt:lpstr>Times New Roman</vt:lpstr>
      <vt:lpstr>Verdana</vt:lpstr>
      <vt:lpstr>Wingdings</vt:lpstr>
      <vt:lpstr>Wingdings 2</vt:lpstr>
      <vt:lpstr>Wingdings 3</vt:lpstr>
      <vt:lpstr>Dad`s Tie</vt:lpstr>
      <vt:lpstr>1_Dad`s Tie</vt:lpstr>
      <vt:lpstr>Concourse</vt:lpstr>
      <vt:lpstr>PowerPoint Presentation</vt:lpstr>
      <vt:lpstr>China: Qin and Han</vt:lpstr>
      <vt:lpstr>China: The Qin Dynasty-  before control </vt:lpstr>
      <vt:lpstr>PowerPoint Presentation</vt:lpstr>
      <vt:lpstr>PowerPoint Presentation</vt:lpstr>
      <vt:lpstr>Qin Dynasty</vt:lpstr>
      <vt:lpstr>3. The Qin Dynasty in China (221-209 B.C.)</vt:lpstr>
      <vt:lpstr>PowerPoint Presentation</vt:lpstr>
      <vt:lpstr>Qin Dynasty (221-202 BCE)</vt:lpstr>
      <vt:lpstr>Ruling China: The Qin Dynasty</vt:lpstr>
      <vt:lpstr>PowerPoint Presentation</vt:lpstr>
      <vt:lpstr>Qin Dynasty</vt:lpstr>
      <vt:lpstr>Get It Together!!!!!!</vt:lpstr>
      <vt:lpstr>PowerPoint Presentation</vt:lpstr>
      <vt:lpstr>Han Dynasty </vt:lpstr>
      <vt:lpstr>Han Dynasty (202 BCE-220 CE) China: the Han Dynasty Political Development</vt:lpstr>
      <vt:lpstr>China: the Han Dynasty Political Development</vt:lpstr>
      <vt:lpstr>China: Economic Developments and Social Distinctions</vt:lpstr>
      <vt:lpstr>China: Economic Developments and Social Distinctions</vt:lpstr>
      <vt:lpstr>China: Social Distinctions</vt:lpstr>
      <vt:lpstr>The Han Dynasty (Silk Road)- 4,000miles</vt:lpstr>
      <vt:lpstr>China: Decline of the Han</vt:lpstr>
      <vt:lpstr>Legacy of Han Wu di</vt:lpstr>
      <vt:lpstr>Comparison: Rome and Han</vt:lpstr>
      <vt:lpstr>Han Dynasty</vt:lpstr>
      <vt:lpstr>Get It Together!!!!!!</vt:lpstr>
      <vt:lpstr>PowerPoint Presentation</vt:lpstr>
    </vt:vector>
  </TitlesOfParts>
  <Company>Gwinnett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Carlisle, Rebecca</dc:creator>
  <cp:lastModifiedBy>Wes Parker</cp:lastModifiedBy>
  <cp:revision>21</cp:revision>
  <dcterms:created xsi:type="dcterms:W3CDTF">2014-08-15T10:43:52Z</dcterms:created>
  <dcterms:modified xsi:type="dcterms:W3CDTF">2017-09-06T22:07:01Z</dcterms:modified>
</cp:coreProperties>
</file>